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349" r:id="rId2"/>
    <p:sldId id="350" r:id="rId3"/>
    <p:sldId id="351" r:id="rId4"/>
    <p:sldId id="379" r:id="rId5"/>
    <p:sldId id="380" r:id="rId6"/>
    <p:sldId id="314" r:id="rId7"/>
    <p:sldId id="381" r:id="rId8"/>
    <p:sldId id="382" r:id="rId9"/>
    <p:sldId id="389" r:id="rId10"/>
    <p:sldId id="390" r:id="rId11"/>
    <p:sldId id="383" r:id="rId12"/>
    <p:sldId id="374" r:id="rId13"/>
    <p:sldId id="384" r:id="rId14"/>
    <p:sldId id="366" r:id="rId15"/>
    <p:sldId id="385" r:id="rId16"/>
    <p:sldId id="352" r:id="rId17"/>
    <p:sldId id="391" r:id="rId18"/>
    <p:sldId id="392" r:id="rId19"/>
    <p:sldId id="386" r:id="rId20"/>
    <p:sldId id="387" r:id="rId21"/>
    <p:sldId id="388" r:id="rId22"/>
    <p:sldId id="373" r:id="rId23"/>
  </p:sldIdLst>
  <p:sldSz cx="12192000" cy="6858000"/>
  <p:notesSz cx="6858000" cy="9144000"/>
  <p:embeddedFontLst>
    <p:embeddedFont>
      <p:font typeface="阿里巴巴普惠体 M" panose="00020600040101010101" pitchFamily="18" charset="-122"/>
      <p:regular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等线 Light" panose="02010600030101010101" pitchFamily="2" charset="-122"/>
      <p:regular r:id="rId28"/>
    </p:embeddedFont>
    <p:embeddedFont>
      <p:font typeface="钉钉进步体" panose="00020600040101010101" pitchFamily="18" charset="-122"/>
      <p:regular r:id="rId29"/>
    </p:embeddedFont>
    <p:embeddedFont>
      <p:font typeface="方正清刻本悦宋简体" panose="02000000000000000000" pitchFamily="2" charset="-122"/>
      <p:regular r:id="rId30"/>
    </p:embeddedFont>
    <p:embeddedFont>
      <p:font typeface="方正小标宋简体" panose="02000000000000000000" pitchFamily="2" charset="-122"/>
      <p:regular r:id="rId31"/>
    </p:embeddedFont>
    <p:embeddedFont>
      <p:font typeface="仿宋" panose="02010609060101010101" pitchFamily="49" charset="-122"/>
      <p:regular r:id="rId32"/>
    </p:embeddedFont>
    <p:embeddedFont>
      <p:font typeface="汉呈三年二班" panose="03000509000000000000" pitchFamily="65" charset="-122"/>
      <p:regular r:id="rId33"/>
    </p:embeddedFont>
    <p:embeddedFont>
      <p:font typeface="汉仪润圆-65简" panose="00020600040101010101" pitchFamily="18" charset="-122"/>
      <p:regular r:id="rId34"/>
    </p:embeddedFont>
    <p:embeddedFont>
      <p:font typeface="汉仪文黑-85W" panose="00020600040101010101" pitchFamily="18" charset="-122"/>
      <p:regular r:id="rId35"/>
    </p:embeddedFont>
    <p:embeddedFont>
      <p:font typeface="华文宋体" panose="02010600040101010101" pitchFamily="2" charset="-122"/>
      <p:regular r:id="rId36"/>
    </p:embeddedFont>
    <p:embeddedFont>
      <p:font typeface="华文中宋" panose="02010600040101010101" pitchFamily="2" charset="-122"/>
      <p:regular r:id="rId37"/>
    </p:embeddedFont>
    <p:embeddedFont>
      <p:font typeface="楷体" panose="02010609060101010101" pitchFamily="49" charset="-122"/>
      <p:regular r:id="rId38"/>
    </p:embeddedFont>
    <p:embeddedFont>
      <p:font typeface="字由文艺黑" panose="00020600040101010101" pitchFamily="18" charset="-122"/>
      <p:regular r:id="rId39"/>
    </p:embeddedFont>
    <p:embeddedFont>
      <p:font typeface="Cambria Math" panose="02040503050406030204" pitchFamily="18" charset="0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展 未央" initials="展" lastIdx="1" clrIdx="0">
    <p:extLst>
      <p:ext uri="{19B8F6BF-5375-455C-9EA6-DF929625EA0E}">
        <p15:presenceInfo xmlns:p15="http://schemas.microsoft.com/office/powerpoint/2012/main" userId="e6b0a92515a3b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5108"/>
    <a:srgbClr val="FFD1D1"/>
    <a:srgbClr val="9DC3E6"/>
    <a:srgbClr val="DD9D00"/>
    <a:srgbClr val="9EDAF7"/>
    <a:srgbClr val="00479D"/>
    <a:srgbClr val="FFFFFF"/>
    <a:srgbClr val="84CCC9"/>
    <a:srgbClr val="EC6941"/>
    <a:srgbClr val="00A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500" autoAdjust="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6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5DF9F-C0DA-4FE2-84EA-324EBD3BAF41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52C95-9A5B-4517-8C3E-EBEB74498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58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437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762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172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585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68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26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94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597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767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67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88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51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100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tags" Target="../tags/tag1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3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90.png"/><Relationship Id="rId19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17" Type="http://schemas.openxmlformats.org/officeDocument/2006/relationships/image" Target="../media/image12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7.png"/><Relationship Id="rId1" Type="http://schemas.openxmlformats.org/officeDocument/2006/relationships/tags" Target="../tags/tag13.xml"/><Relationship Id="rId6" Type="http://schemas.openxmlformats.org/officeDocument/2006/relationships/image" Target="../media/image117.sv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.png"/><Relationship Id="rId9" Type="http://schemas.openxmlformats.org/officeDocument/2006/relationships/image" Target="../media/image120.svg"/><Relationship Id="rId14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8.png"/><Relationship Id="rId18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23.svg"/><Relationship Id="rId17" Type="http://schemas.openxmlformats.org/officeDocument/2006/relationships/image" Target="../media/image14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9.png"/><Relationship Id="rId1" Type="http://schemas.openxmlformats.org/officeDocument/2006/relationships/tags" Target="../tags/tag14.xml"/><Relationship Id="rId6" Type="http://schemas.openxmlformats.org/officeDocument/2006/relationships/image" Target="../media/image134.png"/><Relationship Id="rId11" Type="http://schemas.openxmlformats.org/officeDocument/2006/relationships/image" Target="../media/image122.png"/><Relationship Id="rId5" Type="http://schemas.openxmlformats.org/officeDocument/2006/relationships/image" Target="../media/image133.png"/><Relationship Id="rId15" Type="http://schemas.openxmlformats.org/officeDocument/2006/relationships/image" Target="../media/image120.svg"/><Relationship Id="rId10" Type="http://schemas.openxmlformats.org/officeDocument/2006/relationships/image" Target="../media/image118.png"/><Relationship Id="rId19" Type="http://schemas.openxmlformats.org/officeDocument/2006/relationships/image" Target="../media/image142.sv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62.png"/><Relationship Id="rId7" Type="http://schemas.openxmlformats.org/officeDocument/2006/relationships/image" Target="../media/image164.png"/><Relationship Id="rId12" Type="http://schemas.openxmlformats.org/officeDocument/2006/relationships/image" Target="../media/image16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23.svg"/><Relationship Id="rId11" Type="http://schemas.openxmlformats.org/officeDocument/2006/relationships/image" Target="../media/image166.png"/><Relationship Id="rId5" Type="http://schemas.openxmlformats.org/officeDocument/2006/relationships/image" Target="../media/image122.png"/><Relationship Id="rId10" Type="http://schemas.openxmlformats.org/officeDocument/2006/relationships/image" Target="../media/image165.png"/><Relationship Id="rId4" Type="http://schemas.openxmlformats.org/officeDocument/2006/relationships/image" Target="../media/image163.png"/><Relationship Id="rId9" Type="http://schemas.openxmlformats.org/officeDocument/2006/relationships/image" Target="../media/image1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170.sv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.png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9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3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62.png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8.png"/><Relationship Id="rId20" Type="http://schemas.openxmlformats.org/officeDocument/2006/relationships/image" Target="../media/image63.png"/><Relationship Id="rId1" Type="http://schemas.openxmlformats.org/officeDocument/2006/relationships/tags" Target="../tags/tag7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5.png"/><Relationship Id="rId23" Type="http://schemas.openxmlformats.org/officeDocument/2006/relationships/image" Target="../media/image65.png"/><Relationship Id="rId10" Type="http://schemas.openxmlformats.org/officeDocument/2006/relationships/image" Target="../media/image50.png"/><Relationship Id="rId19" Type="http://schemas.openxmlformats.org/officeDocument/2006/relationships/image" Target="../media/image61.png"/><Relationship Id="rId4" Type="http://schemas.openxmlformats.org/officeDocument/2006/relationships/image" Target="../media/image39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2.png"/><Relationship Id="rId3" Type="http://schemas.openxmlformats.org/officeDocument/2006/relationships/notesSlide" Target="../notesSlides/notesSlide7.xml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5.png"/><Relationship Id="rId1" Type="http://schemas.openxmlformats.org/officeDocument/2006/relationships/tags" Target="../tags/tag8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48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579E826-CA13-4273-A58F-CF25B4B89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4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789344" y="2393620"/>
            <a:ext cx="5889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热力学基础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520953" y="3725270"/>
            <a:ext cx="6426684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热力学的基本概念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热力学第一定律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绝热过程与多方过程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循环过程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热力学第二定律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熵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521110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666241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（下）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124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ADB6863-A171-46BE-9078-5CA45D57AB5D}"/>
              </a:ext>
            </a:extLst>
          </p:cNvPr>
          <p:cNvSpPr txBox="1"/>
          <p:nvPr/>
        </p:nvSpPr>
        <p:spPr>
          <a:xfrm>
            <a:off x="507458" y="496110"/>
            <a:ext cx="302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热力学第一定律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A3E3C8-E81E-4399-9BAB-6F630FFBB25F}"/>
              </a:ext>
            </a:extLst>
          </p:cNvPr>
          <p:cNvSpPr txBox="1"/>
          <p:nvPr/>
        </p:nvSpPr>
        <p:spPr>
          <a:xfrm>
            <a:off x="3530432" y="775742"/>
            <a:ext cx="1865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等值过程的计算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BB7D3FD-5C66-4632-8C15-EA1D99CDDF29}"/>
                  </a:ext>
                </a:extLst>
              </p:cNvPr>
              <p:cNvSpPr txBox="1"/>
              <p:nvPr/>
            </p:nvSpPr>
            <p:spPr>
              <a:xfrm>
                <a:off x="507456" y="1456699"/>
                <a:ext cx="11108180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1.5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：一定量的理想气体从同一初态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出发，先后分别经过两个准静态过程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𝑎𝑏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𝑎𝑐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若两个过程中系统吸收的热量相等，试计算其比热容比。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BB7D3FD-5C66-4632-8C15-EA1D99CDD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1456699"/>
                <a:ext cx="11108180" cy="795795"/>
              </a:xfrm>
              <a:prstGeom prst="rect">
                <a:avLst/>
              </a:prstGeom>
              <a:blipFill>
                <a:blip r:embed="rId3"/>
                <a:stretch>
                  <a:fillRect l="-274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8D85A5F-9C90-493B-9801-4F0B5905A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013" y="1704203"/>
            <a:ext cx="2465195" cy="2142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5FF8B3-EA77-400B-8758-CA970920F729}"/>
                  </a:ext>
                </a:extLst>
              </p:cNvPr>
              <p:cNvSpPr txBox="1"/>
              <p:nvPr/>
            </p:nvSpPr>
            <p:spPr>
              <a:xfrm>
                <a:off x="507456" y="2252494"/>
                <a:ext cx="8475557" cy="2260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𝑎𝑏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为等体过程，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𝑎𝑐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为等压过程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。由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𝑝𝑉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𝜇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𝑅𝑇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𝑀</m:t>
                            </m:r>
                          </m:num>
                          <m:den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𝜇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𝑀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𝜇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𝑀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𝜇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由两过程中吸热相等得，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𝜇</m:t>
                                </m:r>
                              </m:den>
                            </m:f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𝜇</m:t>
                                </m:r>
                              </m:den>
                            </m:f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den>
                        </m:f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𝜇</m:t>
                                </m:r>
                              </m:den>
                            </m:f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𝜇</m:t>
                                </m:r>
                              </m:den>
                            </m:f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den>
                        </m:f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，解得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+2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.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即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+2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C5FF8B3-EA77-400B-8758-CA970920F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2252494"/>
                <a:ext cx="8475557" cy="2260299"/>
              </a:xfrm>
              <a:prstGeom prst="rect">
                <a:avLst/>
              </a:prstGeom>
              <a:blipFill>
                <a:blip r:embed="rId5"/>
                <a:stretch>
                  <a:fillRect l="-359" b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1875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E4BA31F6-BE26-43A6-92F6-4777B4C1E52D}"/>
              </a:ext>
            </a:extLst>
          </p:cNvPr>
          <p:cNvSpPr/>
          <p:nvPr/>
        </p:nvSpPr>
        <p:spPr>
          <a:xfrm>
            <a:off x="6368008" y="2039261"/>
            <a:ext cx="1839831" cy="4711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多方过程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7647862-F6AE-4860-A88C-4D9FA68E815E}"/>
                  </a:ext>
                </a:extLst>
              </p:cNvPr>
              <p:cNvSpPr txBox="1"/>
              <p:nvPr/>
            </p:nvSpPr>
            <p:spPr>
              <a:xfrm>
                <a:off x="6403161" y="2686103"/>
                <a:ext cx="504497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介于 等值过程 与 绝热过程 之间的过程，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为多方指数</a:t>
                </a:r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D7647862-F6AE-4860-A88C-4D9FA68E8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61" y="2686103"/>
                <a:ext cx="5044971" cy="246221"/>
              </a:xfrm>
              <a:prstGeom prst="rect">
                <a:avLst/>
              </a:prstGeom>
              <a:blipFill>
                <a:blip r:embed="rId4"/>
                <a:stretch>
                  <a:fillRect l="-2415" t="-30000" r="-1570" b="-4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5CD01650-8829-439D-99B5-B223AAA252AE}"/>
                  </a:ext>
                </a:extLst>
              </p:cNvPr>
              <p:cNvSpPr txBox="1"/>
              <p:nvPr/>
            </p:nvSpPr>
            <p:spPr>
              <a:xfrm>
                <a:off x="8594219" y="2105537"/>
                <a:ext cx="24403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过程方程：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𝑝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常值</m:t>
                    </m:r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5CD01650-8829-439D-99B5-B223AAA25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219" y="2105537"/>
                <a:ext cx="2440380" cy="338554"/>
              </a:xfrm>
              <a:prstGeom prst="rect">
                <a:avLst/>
              </a:prstGeom>
              <a:blipFill>
                <a:blip r:embed="rId5"/>
                <a:stretch>
                  <a:fillRect l="-1500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E386BDCB-D8D4-4299-A272-569BE724215D}"/>
                  </a:ext>
                </a:extLst>
              </p:cNvPr>
              <p:cNvSpPr txBox="1"/>
              <p:nvPr/>
            </p:nvSpPr>
            <p:spPr>
              <a:xfrm>
                <a:off x="6368008" y="3386189"/>
                <a:ext cx="4032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=0  →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常值，等压过程</m:t>
                      </m:r>
                    </m:oMath>
                  </m:oMathPara>
                </a14:m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E386BDCB-D8D4-4299-A272-569BE724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008" y="3386189"/>
                <a:ext cx="4032303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2553507A-AD35-4D2E-B0A1-90AFA18F7456}"/>
                  </a:ext>
                </a:extLst>
              </p:cNvPr>
              <p:cNvSpPr txBox="1"/>
              <p:nvPr/>
            </p:nvSpPr>
            <p:spPr>
              <a:xfrm>
                <a:off x="6368008" y="3903604"/>
                <a:ext cx="4032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=1  →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𝑝𝑉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常值，等温过程</m:t>
                      </m:r>
                    </m:oMath>
                  </m:oMathPara>
                </a14:m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2553507A-AD35-4D2E-B0A1-90AFA18F7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008" y="3903604"/>
                <a:ext cx="403230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BFA7C4ED-74B5-435D-9ED1-DD908F50B3C2}"/>
                  </a:ext>
                </a:extLst>
              </p:cNvPr>
              <p:cNvSpPr txBox="1"/>
              <p:nvPr/>
            </p:nvSpPr>
            <p:spPr>
              <a:xfrm>
                <a:off x="6368008" y="4421019"/>
                <a:ext cx="4032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𝑝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𝑉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常值，绝热过程</m:t>
                      </m:r>
                    </m:oMath>
                  </m:oMathPara>
                </a14:m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BFA7C4ED-74B5-435D-9ED1-DD908F50B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008" y="4421019"/>
                <a:ext cx="4032303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430C6A47-5B8A-49A2-B6BA-284FB2AAC006}"/>
                  </a:ext>
                </a:extLst>
              </p:cNvPr>
              <p:cNvSpPr txBox="1"/>
              <p:nvPr/>
            </p:nvSpPr>
            <p:spPr>
              <a:xfrm>
                <a:off x="6368008" y="4938434"/>
                <a:ext cx="4032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=∞→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常值，等体过程</m:t>
                      </m:r>
                    </m:oMath>
                  </m:oMathPara>
                </a14:m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430C6A47-5B8A-49A2-B6BA-284FB2AAC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008" y="4938434"/>
                <a:ext cx="4032303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1C455A8-6407-4A48-BCDB-03F13B9ED5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357" y="2972567"/>
            <a:ext cx="2584472" cy="2482117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FEC310F-E56D-48DE-941A-84B5FC0C9DAB}"/>
                  </a:ext>
                </a:extLst>
              </p:cNvPr>
              <p:cNvSpPr txBox="1"/>
              <p:nvPr/>
            </p:nvSpPr>
            <p:spPr>
              <a:xfrm>
                <a:off x="507460" y="1314720"/>
                <a:ext cx="11108176" cy="429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等体过程 对外做功为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 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，等温过程 内能变化为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。有没有什么过程 吸收的热量为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0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呢？</a:t>
                </a:r>
                <a:endParaRPr lang="en-US" altLang="zh-CN" sz="1600" dirty="0">
                  <a:solidFill>
                    <a:schemeClr val="tx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FEC310F-E56D-48DE-941A-84B5FC0C9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314720"/>
                <a:ext cx="11108176" cy="429285"/>
              </a:xfrm>
              <a:prstGeom prst="rect">
                <a:avLst/>
              </a:prstGeom>
              <a:blipFill>
                <a:blip r:embed="rId11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8" y="496110"/>
            <a:ext cx="389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绝热过程与多方过程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089739-86DB-4244-A851-84CCE4724FFF}"/>
              </a:ext>
            </a:extLst>
          </p:cNvPr>
          <p:cNvSpPr/>
          <p:nvPr/>
        </p:nvSpPr>
        <p:spPr>
          <a:xfrm>
            <a:off x="576365" y="2039261"/>
            <a:ext cx="1839831" cy="4711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绝热过程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45EF7-EF6F-4F5B-AA84-29F76351DF10}"/>
                  </a:ext>
                </a:extLst>
              </p:cNvPr>
              <p:cNvSpPr txBox="1"/>
              <p:nvPr/>
            </p:nvSpPr>
            <p:spPr>
              <a:xfrm>
                <a:off x="611518" y="2627857"/>
                <a:ext cx="1769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无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热量交换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45EF7-EF6F-4F5B-AA84-29F76351D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8" y="2627857"/>
                <a:ext cx="1769523" cy="246221"/>
              </a:xfrm>
              <a:prstGeom prst="rect">
                <a:avLst/>
              </a:prstGeom>
              <a:blipFill>
                <a:blip r:embed="rId12"/>
                <a:stretch>
                  <a:fillRect l="-6873" t="-27500" r="-2749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74D60E81-49FC-48E9-BD67-FD4E2F2B070D}"/>
              </a:ext>
            </a:extLst>
          </p:cNvPr>
          <p:cNvGrpSpPr/>
          <p:nvPr/>
        </p:nvGrpSpPr>
        <p:grpSpPr>
          <a:xfrm>
            <a:off x="9684327" y="1314721"/>
            <a:ext cx="1931309" cy="557764"/>
            <a:chOff x="463786" y="4723671"/>
            <a:chExt cx="1400541" cy="64330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FD7D08CE-E73E-4507-9ED9-5B108CFAB107}"/>
                </a:ext>
              </a:extLst>
            </p:cNvPr>
            <p:cNvSpPr/>
            <p:nvPr/>
          </p:nvSpPr>
          <p:spPr>
            <a:xfrm>
              <a:off x="463786" y="4723671"/>
              <a:ext cx="1400541" cy="6433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E8FC25-D8FB-422B-89B8-D52F8DDC8E2D}"/>
                    </a:ext>
                  </a:extLst>
                </p:cNvPr>
                <p:cNvSpPr txBox="1"/>
                <p:nvPr/>
              </p:nvSpPr>
              <p:spPr>
                <a:xfrm>
                  <a:off x="785419" y="4751970"/>
                  <a:ext cx="757273" cy="525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𝑝𝑉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zh-CN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E8FC25-D8FB-422B-89B8-D52F8DDC8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19" y="4751970"/>
                  <a:ext cx="757273" cy="525897"/>
                </a:xfrm>
                <a:prstGeom prst="rect">
                  <a:avLst/>
                </a:prstGeom>
                <a:blipFill>
                  <a:blip r:embed="rId13"/>
                  <a:stretch>
                    <a:fillRect b="-94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117F8E-0195-451A-A23A-E40CE6B03BBD}"/>
                  </a:ext>
                </a:extLst>
              </p:cNvPr>
              <p:cNvSpPr txBox="1"/>
              <p:nvPr/>
            </p:nvSpPr>
            <p:spPr>
              <a:xfrm>
                <a:off x="2802576" y="2105537"/>
                <a:ext cx="24403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过程方程：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𝑝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  <m:sup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𝛾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常值</m:t>
                    </m:r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117F8E-0195-451A-A23A-E40CE6B0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76" y="2105537"/>
                <a:ext cx="2440380" cy="338554"/>
              </a:xfrm>
              <a:prstGeom prst="rect">
                <a:avLst/>
              </a:prstGeom>
              <a:blipFill>
                <a:blip r:embed="rId14"/>
                <a:stretch>
                  <a:fillRect l="-1500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10A1DBB4-64DE-4442-B8A7-1D7D383E82BD}"/>
              </a:ext>
            </a:extLst>
          </p:cNvPr>
          <p:cNvGrpSpPr/>
          <p:nvPr/>
        </p:nvGrpSpPr>
        <p:grpSpPr>
          <a:xfrm>
            <a:off x="2656503" y="2704801"/>
            <a:ext cx="3293035" cy="1476151"/>
            <a:chOff x="2656503" y="2704801"/>
            <a:chExt cx="3293035" cy="1476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41F6789-A7CD-4924-A61D-0C21B627521E}"/>
                    </a:ext>
                  </a:extLst>
                </p:cNvPr>
                <p:cNvSpPr txBox="1"/>
                <p:nvPr/>
              </p:nvSpPr>
              <p:spPr>
                <a:xfrm>
                  <a:off x="2802576" y="2704801"/>
                  <a:ext cx="2440380" cy="469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对外做</a:t>
                  </a:r>
                  <a:r>
                    <a:rPr lang="zh-CN" altLang="en-US" sz="1600" dirty="0">
                      <a:solidFill>
                        <a:schemeClr val="accent6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功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𝛾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−1</m:t>
                          </m:r>
                        </m:den>
                      </m:f>
                    </m:oMath>
                  </a14:m>
                  <a:endPara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41F6789-A7CD-4924-A61D-0C21B6275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576" y="2704801"/>
                  <a:ext cx="2440380" cy="469616"/>
                </a:xfrm>
                <a:prstGeom prst="rect">
                  <a:avLst/>
                </a:prstGeom>
                <a:blipFill>
                  <a:blip r:embed="rId15"/>
                  <a:stretch>
                    <a:fillRect l="-1500" b="-12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F5EE207-673F-43F2-92EB-B4540EE2F5EF}"/>
                    </a:ext>
                  </a:extLst>
                </p:cNvPr>
                <p:cNvSpPr txBox="1"/>
                <p:nvPr/>
              </p:nvSpPr>
              <p:spPr>
                <a:xfrm>
                  <a:off x="2802576" y="3180980"/>
                  <a:ext cx="3146962" cy="4784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C00000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内能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变化：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F5EE207-673F-43F2-92EB-B4540EE2F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576" y="3180980"/>
                  <a:ext cx="3146962" cy="478401"/>
                </a:xfrm>
                <a:prstGeom prst="rect">
                  <a:avLst/>
                </a:prstGeom>
                <a:blipFill>
                  <a:blip r:embed="rId16"/>
                  <a:stretch>
                    <a:fillRect l="-1163" b="-12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85A2819-8F20-41C1-B27A-079981A7045A}"/>
                    </a:ext>
                  </a:extLst>
                </p:cNvPr>
                <p:cNvSpPr txBox="1"/>
                <p:nvPr/>
              </p:nvSpPr>
              <p:spPr>
                <a:xfrm>
                  <a:off x="2802576" y="3737394"/>
                  <a:ext cx="31469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吸收</a:t>
                  </a:r>
                  <a:r>
                    <a:rPr lang="zh-CN" altLang="en-US" sz="1600" dirty="0">
                      <a:solidFill>
                        <a:schemeClr val="accent4">
                          <a:lumMod val="75000"/>
                        </a:schemeClr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热量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85A2819-8F20-41C1-B27A-079981A704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576" y="3737394"/>
                  <a:ext cx="3146962" cy="338554"/>
                </a:xfrm>
                <a:prstGeom prst="rect">
                  <a:avLst/>
                </a:prstGeom>
                <a:blipFill>
                  <a:blip r:embed="rId17"/>
                  <a:stretch>
                    <a:fillRect l="-1163" t="-7143" b="-196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左大括号 6">
              <a:extLst>
                <a:ext uri="{FF2B5EF4-FFF2-40B4-BE49-F238E27FC236}">
                  <a16:creationId xmlns:a16="http://schemas.microsoft.com/office/drawing/2014/main" id="{0015F1FB-D031-4702-836C-22D13C1D6517}"/>
                </a:ext>
              </a:extLst>
            </p:cNvPr>
            <p:cNvSpPr/>
            <p:nvPr/>
          </p:nvSpPr>
          <p:spPr>
            <a:xfrm>
              <a:off x="2656503" y="2704801"/>
              <a:ext cx="146073" cy="1476151"/>
            </a:xfrm>
            <a:prstGeom prst="leftBrace">
              <a:avLst>
                <a:gd name="adj1" fmla="val 35142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333FD44-322D-44B2-9152-17542A160556}"/>
                  </a:ext>
                </a:extLst>
              </p:cNvPr>
              <p:cNvSpPr/>
              <p:nvPr/>
            </p:nvSpPr>
            <p:spPr>
              <a:xfrm>
                <a:off x="3146960" y="4611392"/>
                <a:ext cx="2268189" cy="6963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比热容比 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333FD44-322D-44B2-9152-17542A160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960" y="4611392"/>
                <a:ext cx="2268189" cy="69637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59C32E81-C3B1-4DCC-891B-3C440F84E526}"/>
              </a:ext>
            </a:extLst>
          </p:cNvPr>
          <p:cNvSpPr/>
          <p:nvPr/>
        </p:nvSpPr>
        <p:spPr>
          <a:xfrm>
            <a:off x="5949538" y="2039261"/>
            <a:ext cx="5666097" cy="326850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9FDC787-0FC2-4E4C-86E2-0C40D7CFC264}"/>
                  </a:ext>
                </a:extLst>
              </p:cNvPr>
              <p:cNvSpPr txBox="1"/>
              <p:nvPr/>
            </p:nvSpPr>
            <p:spPr>
              <a:xfrm>
                <a:off x="7674143" y="2355634"/>
                <a:ext cx="106135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9FDC787-0FC2-4E4C-86E2-0C40D7CFC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143" y="2355634"/>
                <a:ext cx="1061357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22AB5-7323-4E9B-93C5-2D82EB5B8D7C}"/>
                  </a:ext>
                </a:extLst>
              </p:cNvPr>
              <p:cNvSpPr txBox="1"/>
              <p:nvPr/>
            </p:nvSpPr>
            <p:spPr>
              <a:xfrm>
                <a:off x="8972727" y="2187383"/>
                <a:ext cx="2310245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F2C22AB5-7323-4E9B-93C5-2D82EB5B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727" y="2187383"/>
                <a:ext cx="2310245" cy="67505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1176A5E-A219-433A-B59B-CCE83CE347D0}"/>
                  </a:ext>
                </a:extLst>
              </p:cNvPr>
              <p:cNvSpPr txBox="1"/>
              <p:nvPr/>
            </p:nvSpPr>
            <p:spPr>
              <a:xfrm>
                <a:off x="8870562" y="2934826"/>
                <a:ext cx="2310245" cy="591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1176A5E-A219-433A-B59B-CCE83CE3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562" y="2934826"/>
                <a:ext cx="2310245" cy="5918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EDB360B-C74E-455D-B874-CB581A107445}"/>
                  </a:ext>
                </a:extLst>
              </p:cNvPr>
              <p:cNvSpPr txBox="1"/>
              <p:nvPr/>
            </p:nvSpPr>
            <p:spPr>
              <a:xfrm>
                <a:off x="6407171" y="2993266"/>
                <a:ext cx="2181346" cy="499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EDB360B-C74E-455D-B874-CB581A107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171" y="2993266"/>
                <a:ext cx="2181346" cy="49956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DD6C720-07A7-4EBB-9406-1D49D663ECAD}"/>
                  </a:ext>
                </a:extLst>
              </p:cNvPr>
              <p:cNvSpPr txBox="1"/>
              <p:nvPr/>
            </p:nvSpPr>
            <p:spPr>
              <a:xfrm>
                <a:off x="6414332" y="2355634"/>
                <a:ext cx="9307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DD6C720-07A7-4EBB-9406-1D49D663E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332" y="2355634"/>
                <a:ext cx="930729" cy="338554"/>
              </a:xfrm>
              <a:prstGeom prst="rect">
                <a:avLst/>
              </a:prstGeom>
              <a:blipFill>
                <a:blip r:embed="rId2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5887426-1375-40DC-8543-48215077505B}"/>
                  </a:ext>
                </a:extLst>
              </p:cNvPr>
              <p:cNvSpPr txBox="1"/>
              <p:nvPr/>
            </p:nvSpPr>
            <p:spPr>
              <a:xfrm>
                <a:off x="7644827" y="3779584"/>
                <a:ext cx="2181346" cy="525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5887426-1375-40DC-8543-48215077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827" y="3779584"/>
                <a:ext cx="2181346" cy="52533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1D0585D-CC1E-4292-9240-8A723FECF092}"/>
                  </a:ext>
                </a:extLst>
              </p:cNvPr>
              <p:cNvSpPr txBox="1"/>
              <p:nvPr/>
            </p:nvSpPr>
            <p:spPr>
              <a:xfrm>
                <a:off x="8386616" y="3776946"/>
                <a:ext cx="1013468" cy="525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1D0585D-CC1E-4292-9240-8A723FECF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616" y="3776946"/>
                <a:ext cx="1013468" cy="52533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D4CDF736-D844-4FF0-BB0A-5BE10BD02BFA}"/>
                  </a:ext>
                </a:extLst>
              </p:cNvPr>
              <p:cNvSpPr txBox="1"/>
              <p:nvPr/>
            </p:nvSpPr>
            <p:spPr>
              <a:xfrm>
                <a:off x="7710292" y="4578222"/>
                <a:ext cx="2181346" cy="504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D4CDF736-D844-4FF0-BB0A-5BE10BD02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292" y="4578222"/>
                <a:ext cx="2181346" cy="50411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9CC130A-71CD-4649-8BA5-1159729AFFDE}"/>
                  </a:ext>
                </a:extLst>
              </p:cNvPr>
              <p:cNvSpPr txBox="1"/>
              <p:nvPr/>
            </p:nvSpPr>
            <p:spPr>
              <a:xfrm>
                <a:off x="8387691" y="3777098"/>
                <a:ext cx="1371105" cy="525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89CC130A-71CD-4649-8BA5-1159729AF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691" y="3777098"/>
                <a:ext cx="1371105" cy="52533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8111FD69-2929-407C-B67D-9DEBE8ED4AB5}"/>
                  </a:ext>
                </a:extLst>
              </p:cNvPr>
              <p:cNvSpPr txBox="1"/>
              <p:nvPr/>
            </p:nvSpPr>
            <p:spPr>
              <a:xfrm>
                <a:off x="7816370" y="4704633"/>
                <a:ext cx="21813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8111FD69-2929-407C-B67D-9DEBE8ED4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370" y="4704633"/>
                <a:ext cx="2181346" cy="246221"/>
              </a:xfrm>
              <a:prstGeom prst="rect">
                <a:avLst/>
              </a:prstGeom>
              <a:blipFill>
                <a:blip r:embed="rId2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943F9475-F194-4D24-A182-4DE0442C1790}"/>
                  </a:ext>
                </a:extLst>
              </p:cNvPr>
              <p:cNvSpPr txBox="1"/>
              <p:nvPr/>
            </p:nvSpPr>
            <p:spPr>
              <a:xfrm>
                <a:off x="9791057" y="4704633"/>
                <a:ext cx="161280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943F9475-F194-4D24-A182-4DE0442C1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057" y="4704633"/>
                <a:ext cx="1612803" cy="246221"/>
              </a:xfrm>
              <a:prstGeom prst="rect">
                <a:avLst/>
              </a:prstGeom>
              <a:blipFill>
                <a:blip r:embed="rId29"/>
                <a:stretch>
                  <a:fillRect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右 12">
            <a:extLst>
              <a:ext uri="{FF2B5EF4-FFF2-40B4-BE49-F238E27FC236}">
                <a16:creationId xmlns:a16="http://schemas.microsoft.com/office/drawing/2014/main" id="{EC646C83-9974-47F5-94D6-421AEF4D8379}"/>
              </a:ext>
            </a:extLst>
          </p:cNvPr>
          <p:cNvSpPr/>
          <p:nvPr/>
        </p:nvSpPr>
        <p:spPr>
          <a:xfrm>
            <a:off x="7366216" y="2482148"/>
            <a:ext cx="189833" cy="940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27DD167A-1371-4C15-903C-6F818BD54447}"/>
              </a:ext>
            </a:extLst>
          </p:cNvPr>
          <p:cNvSpPr/>
          <p:nvPr/>
        </p:nvSpPr>
        <p:spPr>
          <a:xfrm>
            <a:off x="8853594" y="2482148"/>
            <a:ext cx="189833" cy="940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3CC55B21-B66C-46FB-B933-8BB05ACFA156}"/>
              </a:ext>
            </a:extLst>
          </p:cNvPr>
          <p:cNvSpPr/>
          <p:nvPr/>
        </p:nvSpPr>
        <p:spPr>
          <a:xfrm rot="5400000">
            <a:off x="9930767" y="2809084"/>
            <a:ext cx="189833" cy="940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左弧形 14">
            <a:extLst>
              <a:ext uri="{FF2B5EF4-FFF2-40B4-BE49-F238E27FC236}">
                <a16:creationId xmlns:a16="http://schemas.microsoft.com/office/drawing/2014/main" id="{6BEE7720-50DD-4ED3-B26A-338B1E5F006C}"/>
              </a:ext>
            </a:extLst>
          </p:cNvPr>
          <p:cNvSpPr/>
          <p:nvPr/>
        </p:nvSpPr>
        <p:spPr>
          <a:xfrm rot="19979542">
            <a:off x="6172186" y="2935698"/>
            <a:ext cx="244574" cy="441159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箭头: 丁字 16">
            <a:extLst>
              <a:ext uri="{FF2B5EF4-FFF2-40B4-BE49-F238E27FC236}">
                <a16:creationId xmlns:a16="http://schemas.microsoft.com/office/drawing/2014/main" id="{261A7482-336A-4490-A192-8A3B1588F14E}"/>
              </a:ext>
            </a:extLst>
          </p:cNvPr>
          <p:cNvSpPr/>
          <p:nvPr/>
        </p:nvSpPr>
        <p:spPr>
          <a:xfrm rot="10800000">
            <a:off x="8503910" y="3217175"/>
            <a:ext cx="592589" cy="518208"/>
          </a:xfrm>
          <a:prstGeom prst="leftRightUpArrow">
            <a:avLst>
              <a:gd name="adj1" fmla="val 7782"/>
              <a:gd name="adj2" fmla="val 16470"/>
              <a:gd name="adj3" fmla="val 1927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06D9A5A2-9CDB-4890-A400-53DBC18FB5E7}"/>
              </a:ext>
            </a:extLst>
          </p:cNvPr>
          <p:cNvSpPr/>
          <p:nvPr/>
        </p:nvSpPr>
        <p:spPr>
          <a:xfrm>
            <a:off x="7899675" y="4780728"/>
            <a:ext cx="189833" cy="940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F4F1EC6E-D0BE-443B-B9AF-3FA1476E7494}"/>
              </a:ext>
            </a:extLst>
          </p:cNvPr>
          <p:cNvSpPr/>
          <p:nvPr/>
        </p:nvSpPr>
        <p:spPr>
          <a:xfrm>
            <a:off x="9729227" y="4780727"/>
            <a:ext cx="189833" cy="940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箭头: 右 85">
            <a:extLst>
              <a:ext uri="{FF2B5EF4-FFF2-40B4-BE49-F238E27FC236}">
                <a16:creationId xmlns:a16="http://schemas.microsoft.com/office/drawing/2014/main" id="{F31DEC27-C6F9-4947-82B4-95FA2E7634DD}"/>
              </a:ext>
            </a:extLst>
          </p:cNvPr>
          <p:cNvSpPr/>
          <p:nvPr/>
        </p:nvSpPr>
        <p:spPr>
          <a:xfrm rot="5400000">
            <a:off x="8705287" y="4439607"/>
            <a:ext cx="189833" cy="940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22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-0.13412 3.33333E-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0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50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00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500"/>
                            </p:stCondLst>
                            <p:childTnLst>
                              <p:par>
                                <p:cTn id="2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/>
      <p:bldP spid="91" grpId="0"/>
      <p:bldP spid="97" grpId="0"/>
      <p:bldP spid="98" grpId="0"/>
      <p:bldP spid="99" grpId="0"/>
      <p:bldP spid="100" grpId="0"/>
      <p:bldP spid="41" grpId="0" uiExpand="1" build="p"/>
      <p:bldP spid="23" grpId="0" animBg="1"/>
      <p:bldP spid="4" grpId="0"/>
      <p:bldP spid="5" grpId="0"/>
      <p:bldP spid="38" grpId="0" animBg="1"/>
      <p:bldP spid="40" grpId="0" animBg="1"/>
      <p:bldP spid="40" grpId="1" animBg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4" grpId="2"/>
      <p:bldP spid="76" grpId="0"/>
      <p:bldP spid="76" grpId="1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81" grpId="0"/>
      <p:bldP spid="81" grpId="1"/>
      <p:bldP spid="13" grpId="0" animBg="1"/>
      <p:bldP spid="13" grpId="1" animBg="1"/>
      <p:bldP spid="82" grpId="0" animBg="1"/>
      <p:bldP spid="82" grpId="1" animBg="1"/>
      <p:bldP spid="83" grpId="0" animBg="1"/>
      <p:bldP spid="83" grpId="1" animBg="1"/>
      <p:bldP spid="15" grpId="0" animBg="1"/>
      <p:bldP spid="15" grpId="1" animBg="1"/>
      <p:bldP spid="17" grpId="0" animBg="1"/>
      <p:bldP spid="17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DB8DE9-64A6-4F38-936C-A8A6EAC26560}"/>
                  </a:ext>
                </a:extLst>
              </p:cNvPr>
              <p:cNvSpPr txBox="1"/>
              <p:nvPr/>
            </p:nvSpPr>
            <p:spPr>
              <a:xfrm>
                <a:off x="507456" y="1423810"/>
                <a:ext cx="11108178" cy="87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2.1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：声音在空气中的传播可看做一绝热过程，它的速度可按公式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radPr>
                      <m:deg/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𝛾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/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𝜌</m:t>
                        </m:r>
                      </m:e>
                    </m:rad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计算，式中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𝛾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为空气的比热容比，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𝑝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为空气的压强，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𝜌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为空气的密度。求证：声音在空气中的传播速度仅是温度的函数。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DB8DE9-64A6-4F38-936C-A8A6EAC26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1423810"/>
                <a:ext cx="11108178" cy="872355"/>
              </a:xfrm>
              <a:prstGeom prst="rect">
                <a:avLst/>
              </a:prstGeom>
              <a:blipFill>
                <a:blip r:embed="rId3"/>
                <a:stretch>
                  <a:fillRect l="-274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45CAA0-6D72-4804-B8AF-EBB57F07C4E6}"/>
                  </a:ext>
                </a:extLst>
              </p:cNvPr>
              <p:cNvSpPr txBox="1"/>
              <p:nvPr/>
            </p:nvSpPr>
            <p:spPr>
              <a:xfrm>
                <a:off x="507456" y="2235853"/>
                <a:ext cx="11108178" cy="1193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由题意，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𝛾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𝑉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𝑖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根据理想气体状态方程，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𝑝𝑉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𝜇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𝑅𝑇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𝑝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𝜇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𝑉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𝑅𝑇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又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𝜌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𝑉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𝑝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𝜌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𝜇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𝑅𝑇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𝛾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𝑝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(2+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)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𝜌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𝑖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𝜇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式中空气的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𝜌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𝜇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及普适气体常数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均为常数，故声音在空气中的传播速度仅是温度的函数。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45CAA0-6D72-4804-B8AF-EBB57F07C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2235853"/>
                <a:ext cx="11108178" cy="1193147"/>
              </a:xfrm>
              <a:prstGeom prst="rect">
                <a:avLst/>
              </a:prstGeom>
              <a:blipFill>
                <a:blip r:embed="rId4"/>
                <a:stretch>
                  <a:fillRect l="-274" r="-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910D78F-B17C-4D20-9820-517931DA8E75}"/>
              </a:ext>
            </a:extLst>
          </p:cNvPr>
          <p:cNvSpPr txBox="1"/>
          <p:nvPr/>
        </p:nvSpPr>
        <p:spPr>
          <a:xfrm>
            <a:off x="507458" y="496110"/>
            <a:ext cx="389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绝热过程与多方过程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C69D677-006B-4AC3-8494-51AF792A9EFB}"/>
                  </a:ext>
                </a:extLst>
              </p:cNvPr>
              <p:cNvSpPr txBox="1"/>
              <p:nvPr/>
            </p:nvSpPr>
            <p:spPr>
              <a:xfrm>
                <a:off x="507456" y="3688345"/>
                <a:ext cx="9060944" cy="793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2.2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mol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氮气处于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态时温度为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300 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K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，体积为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³</m:t>
                    </m:r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.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</a:t>
                </a: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计算气体在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，绝热膨胀过程中对外所做的功（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³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C69D677-006B-4AC3-8494-51AF792A9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3688345"/>
                <a:ext cx="9060944" cy="793359"/>
              </a:xfrm>
              <a:prstGeom prst="rect">
                <a:avLst/>
              </a:prstGeom>
              <a:blipFill>
                <a:blip r:embed="rId5"/>
                <a:stretch>
                  <a:fillRect l="-336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C7BCC19-5552-4C05-98CC-B45197AFC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8400" y="3708160"/>
            <a:ext cx="2116143" cy="1887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824623-1293-4CFC-82F7-58DE6C774D1F}"/>
                  </a:ext>
                </a:extLst>
              </p:cNvPr>
              <p:cNvSpPr txBox="1"/>
              <p:nvPr/>
            </p:nvSpPr>
            <p:spPr>
              <a:xfrm>
                <a:off x="507456" y="4573248"/>
                <a:ext cx="9235412" cy="95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解：由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𝑝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𝛾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常值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及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𝑝𝑉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𝜇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𝑅𝑇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得，</a:t>
                </a:r>
                <a:r>
                  <a:rPr lang="en-US" altLang="zh-CN" sz="16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𝛾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𝑇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常值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sub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𝛾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sub>
                      <m:sup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𝛾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对氮气而言，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𝛾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+2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7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5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.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𝑎</m:t>
                            </m:r>
                          </m:sub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𝛾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𝑏</m:t>
                            </m:r>
                          </m:sub>
                          <m:sup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𝛾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−1</m:t>
                            </m:r>
                          </m:sup>
                        </m:sSubSup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=119.4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=3.76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824623-1293-4CFC-82F7-58DE6C77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4573248"/>
                <a:ext cx="9235412" cy="951094"/>
              </a:xfrm>
              <a:prstGeom prst="rect">
                <a:avLst/>
              </a:prstGeom>
              <a:blipFill>
                <a:blip r:embed="rId7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805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uiExpand="1" build="p"/>
      <p:bldP spid="8" grpId="0"/>
      <p:bldP spid="1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F181EB1-CE4F-49D7-87AA-5DEDCD27F168}"/>
              </a:ext>
            </a:extLst>
          </p:cNvPr>
          <p:cNvSpPr/>
          <p:nvPr/>
        </p:nvSpPr>
        <p:spPr>
          <a:xfrm>
            <a:off x="3630446" y="4866362"/>
            <a:ext cx="4938135" cy="849623"/>
          </a:xfrm>
          <a:prstGeom prst="roundRect">
            <a:avLst>
              <a:gd name="adj" fmla="val 2625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08BD0A7-BD7F-444F-949C-19F9B044BAFA}"/>
              </a:ext>
            </a:extLst>
          </p:cNvPr>
          <p:cNvSpPr/>
          <p:nvPr/>
        </p:nvSpPr>
        <p:spPr>
          <a:xfrm>
            <a:off x="9649233" y="3258557"/>
            <a:ext cx="1960906" cy="13661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2619C01-FBC5-4D33-9A90-F2EC29373EAF}"/>
              </a:ext>
            </a:extLst>
          </p:cNvPr>
          <p:cNvSpPr/>
          <p:nvPr/>
        </p:nvSpPr>
        <p:spPr>
          <a:xfrm>
            <a:off x="9649233" y="4657354"/>
            <a:ext cx="1966402" cy="6962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FEC310F-E56D-48DE-941A-84B5FC0C9DAB}"/>
              </a:ext>
            </a:extLst>
          </p:cNvPr>
          <p:cNvSpPr txBox="1"/>
          <p:nvPr/>
        </p:nvSpPr>
        <p:spPr>
          <a:xfrm>
            <a:off x="507460" y="1314720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诸如 等压过程、等温过程 等过程都可以实现 对外做功。但是，对外做功 必然伴随着 气体系统体积的变化。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因此人们无法 从单一过程中不断地让系统对外做功 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——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容器的体积无法做的无限大。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9" y="496110"/>
            <a:ext cx="215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循环过程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9E9B5C8-BBF0-4295-A4D4-A219B83FF1D6}"/>
              </a:ext>
            </a:extLst>
          </p:cNvPr>
          <p:cNvSpPr txBox="1"/>
          <p:nvPr/>
        </p:nvSpPr>
        <p:spPr>
          <a:xfrm>
            <a:off x="507459" y="2293595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为了能够把热能持续不断地变成功，需要通过另一个过程，使气体系统恢复到初始状态，然后周而复始的运转下去。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系统从某一状态出发，经过一系列过程后又回到初始状态的整个过程 称作 </a:t>
            </a: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循环过程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B3BD3A-37DD-499E-BB4A-B1EA2C7B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32" y="3141823"/>
            <a:ext cx="2877130" cy="2294420"/>
          </a:xfrm>
          <a:prstGeom prst="rect">
            <a:avLst/>
          </a:prstGeom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29229AB-D7D0-4FB3-922E-6F663B300A9E}"/>
              </a:ext>
            </a:extLst>
          </p:cNvPr>
          <p:cNvSpPr/>
          <p:nvPr/>
        </p:nvSpPr>
        <p:spPr>
          <a:xfrm>
            <a:off x="1540315" y="3258557"/>
            <a:ext cx="1559859" cy="38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正循环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9644610-F267-47B7-94DE-2242DEE3BA48}"/>
                  </a:ext>
                </a:extLst>
              </p:cNvPr>
              <p:cNvSpPr txBox="1"/>
              <p:nvPr/>
            </p:nvSpPr>
            <p:spPr>
              <a:xfrm>
                <a:off x="757353" y="5484252"/>
                <a:ext cx="23428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𝑉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图中曲线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顺时针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行进</a:t>
                </a:r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9644610-F267-47B7-94DE-2242DEE3B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53" y="5484252"/>
                <a:ext cx="2342821" cy="246221"/>
              </a:xfrm>
              <a:prstGeom prst="rect">
                <a:avLst/>
              </a:prstGeom>
              <a:blipFill>
                <a:blip r:embed="rId4"/>
                <a:stretch>
                  <a:fillRect l="-3117" t="-30000" r="-4675" b="-4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A98E65D6-A439-49B3-BE5C-54F58D778D7F}"/>
              </a:ext>
            </a:extLst>
          </p:cNvPr>
          <p:cNvSpPr txBox="1"/>
          <p:nvPr/>
        </p:nvSpPr>
        <p:spPr>
          <a:xfrm>
            <a:off x="2665379" y="775742"/>
            <a:ext cx="1265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热力过程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AB0A48-97CA-4AA2-AA9B-84162EE3FE6D}"/>
              </a:ext>
            </a:extLst>
          </p:cNvPr>
          <p:cNvGrpSpPr/>
          <p:nvPr/>
        </p:nvGrpSpPr>
        <p:grpSpPr>
          <a:xfrm>
            <a:off x="10257552" y="4662097"/>
            <a:ext cx="1135498" cy="602027"/>
            <a:chOff x="3631843" y="4368079"/>
            <a:chExt cx="956199" cy="506965"/>
          </a:xfrm>
        </p:grpSpPr>
        <p:pic>
          <p:nvPicPr>
            <p:cNvPr id="22" name="图形 21" descr="火 纯色填充">
              <a:extLst>
                <a:ext uri="{FF2B5EF4-FFF2-40B4-BE49-F238E27FC236}">
                  <a16:creationId xmlns:a16="http://schemas.microsoft.com/office/drawing/2014/main" id="{09F0E401-C80C-446A-A07D-8BE30B92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31843" y="4461005"/>
              <a:ext cx="414039" cy="414039"/>
            </a:xfrm>
            <a:prstGeom prst="rect">
              <a:avLst/>
            </a:prstGeom>
          </p:spPr>
        </p:pic>
        <p:pic>
          <p:nvPicPr>
            <p:cNvPr id="23" name="图形 22" descr="火 纯色填充">
              <a:extLst>
                <a:ext uri="{FF2B5EF4-FFF2-40B4-BE49-F238E27FC236}">
                  <a16:creationId xmlns:a16="http://schemas.microsoft.com/office/drawing/2014/main" id="{13E5D67B-EC39-4E65-B858-4D64C1E50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56462" y="4368079"/>
              <a:ext cx="506963" cy="506963"/>
            </a:xfrm>
            <a:prstGeom prst="rect">
              <a:avLst/>
            </a:prstGeom>
          </p:spPr>
        </p:pic>
        <p:pic>
          <p:nvPicPr>
            <p:cNvPr id="25" name="图形 24" descr="火 纯色填充">
              <a:extLst>
                <a:ext uri="{FF2B5EF4-FFF2-40B4-BE49-F238E27FC236}">
                  <a16:creationId xmlns:a16="http://schemas.microsoft.com/office/drawing/2014/main" id="{21AB4FF8-87A2-4E5F-848B-ECE17861D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74005" y="4461005"/>
              <a:ext cx="414037" cy="414037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7F2AE9-6994-49FE-8C86-3D63D7BBC8E8}"/>
              </a:ext>
            </a:extLst>
          </p:cNvPr>
          <p:cNvGrpSpPr/>
          <p:nvPr/>
        </p:nvGrpSpPr>
        <p:grpSpPr>
          <a:xfrm>
            <a:off x="10174202" y="3308965"/>
            <a:ext cx="1367138" cy="1277128"/>
            <a:chOff x="10140233" y="3448258"/>
            <a:chExt cx="1367138" cy="1277128"/>
          </a:xfrm>
        </p:grpSpPr>
        <p:sp>
          <p:nvSpPr>
            <p:cNvPr id="27" name="图文框 26">
              <a:extLst>
                <a:ext uri="{FF2B5EF4-FFF2-40B4-BE49-F238E27FC236}">
                  <a16:creationId xmlns:a16="http://schemas.microsoft.com/office/drawing/2014/main" id="{C2876279-4F91-4734-806F-6FB3175AFAF3}"/>
                </a:ext>
              </a:extLst>
            </p:cNvPr>
            <p:cNvSpPr/>
            <p:nvPr/>
          </p:nvSpPr>
          <p:spPr>
            <a:xfrm rot="10800000">
              <a:off x="10140233" y="3455452"/>
              <a:ext cx="1367138" cy="1269934"/>
            </a:xfrm>
            <a:custGeom>
              <a:avLst/>
              <a:gdLst>
                <a:gd name="connsiteX0" fmla="*/ 0 w 1364139"/>
                <a:gd name="connsiteY0" fmla="*/ 0 h 1384290"/>
                <a:gd name="connsiteX1" fmla="*/ 1364139 w 1364139"/>
                <a:gd name="connsiteY1" fmla="*/ 0 h 1384290"/>
                <a:gd name="connsiteX2" fmla="*/ 1364139 w 1364139"/>
                <a:gd name="connsiteY2" fmla="*/ 1384290 h 1384290"/>
                <a:gd name="connsiteX3" fmla="*/ 0 w 1364139"/>
                <a:gd name="connsiteY3" fmla="*/ 1384290 h 1384290"/>
                <a:gd name="connsiteX4" fmla="*/ 0 w 1364139"/>
                <a:gd name="connsiteY4" fmla="*/ 0 h 1384290"/>
                <a:gd name="connsiteX5" fmla="*/ 114356 w 1364139"/>
                <a:gd name="connsiteY5" fmla="*/ 114356 h 1384290"/>
                <a:gd name="connsiteX6" fmla="*/ 114356 w 1364139"/>
                <a:gd name="connsiteY6" fmla="*/ 1269934 h 1384290"/>
                <a:gd name="connsiteX7" fmla="*/ 1249783 w 1364139"/>
                <a:gd name="connsiteY7" fmla="*/ 1269934 h 1384290"/>
                <a:gd name="connsiteX8" fmla="*/ 1249783 w 1364139"/>
                <a:gd name="connsiteY8" fmla="*/ 114356 h 1384290"/>
                <a:gd name="connsiteX9" fmla="*/ 114356 w 1364139"/>
                <a:gd name="connsiteY9" fmla="*/ 114356 h 1384290"/>
                <a:gd name="connsiteX0" fmla="*/ 0 w 1367138"/>
                <a:gd name="connsiteY0" fmla="*/ 0 h 1384290"/>
                <a:gd name="connsiteX1" fmla="*/ 1364139 w 1367138"/>
                <a:gd name="connsiteY1" fmla="*/ 0 h 1384290"/>
                <a:gd name="connsiteX2" fmla="*/ 1367138 w 1367138"/>
                <a:gd name="connsiteY2" fmla="*/ 1267033 h 1384290"/>
                <a:gd name="connsiteX3" fmla="*/ 1364139 w 1367138"/>
                <a:gd name="connsiteY3" fmla="*/ 1384290 h 1384290"/>
                <a:gd name="connsiteX4" fmla="*/ 0 w 1367138"/>
                <a:gd name="connsiteY4" fmla="*/ 1384290 h 1384290"/>
                <a:gd name="connsiteX5" fmla="*/ 0 w 1367138"/>
                <a:gd name="connsiteY5" fmla="*/ 0 h 1384290"/>
                <a:gd name="connsiteX6" fmla="*/ 114356 w 1367138"/>
                <a:gd name="connsiteY6" fmla="*/ 114356 h 1384290"/>
                <a:gd name="connsiteX7" fmla="*/ 114356 w 1367138"/>
                <a:gd name="connsiteY7" fmla="*/ 1269934 h 1384290"/>
                <a:gd name="connsiteX8" fmla="*/ 1249783 w 1367138"/>
                <a:gd name="connsiteY8" fmla="*/ 1269934 h 1384290"/>
                <a:gd name="connsiteX9" fmla="*/ 1249783 w 1367138"/>
                <a:gd name="connsiteY9" fmla="*/ 114356 h 1384290"/>
                <a:gd name="connsiteX10" fmla="*/ 114356 w 1367138"/>
                <a:gd name="connsiteY10" fmla="*/ 114356 h 1384290"/>
                <a:gd name="connsiteX0" fmla="*/ 0 w 1367138"/>
                <a:gd name="connsiteY0" fmla="*/ 0 h 1384290"/>
                <a:gd name="connsiteX1" fmla="*/ 1364139 w 1367138"/>
                <a:gd name="connsiteY1" fmla="*/ 0 h 1384290"/>
                <a:gd name="connsiteX2" fmla="*/ 1367138 w 1367138"/>
                <a:gd name="connsiteY2" fmla="*/ 1267033 h 1384290"/>
                <a:gd name="connsiteX3" fmla="*/ 1364139 w 1367138"/>
                <a:gd name="connsiteY3" fmla="*/ 1384290 h 1384290"/>
                <a:gd name="connsiteX4" fmla="*/ 0 w 1367138"/>
                <a:gd name="connsiteY4" fmla="*/ 1384290 h 1384290"/>
                <a:gd name="connsiteX5" fmla="*/ 875 w 1367138"/>
                <a:gd name="connsiteY5" fmla="*/ 1267033 h 1384290"/>
                <a:gd name="connsiteX6" fmla="*/ 0 w 1367138"/>
                <a:gd name="connsiteY6" fmla="*/ 0 h 1384290"/>
                <a:gd name="connsiteX7" fmla="*/ 114356 w 1367138"/>
                <a:gd name="connsiteY7" fmla="*/ 114356 h 1384290"/>
                <a:gd name="connsiteX8" fmla="*/ 114356 w 1367138"/>
                <a:gd name="connsiteY8" fmla="*/ 1269934 h 1384290"/>
                <a:gd name="connsiteX9" fmla="*/ 1249783 w 1367138"/>
                <a:gd name="connsiteY9" fmla="*/ 1269934 h 1384290"/>
                <a:gd name="connsiteX10" fmla="*/ 1249783 w 1367138"/>
                <a:gd name="connsiteY10" fmla="*/ 114356 h 1384290"/>
                <a:gd name="connsiteX11" fmla="*/ 114356 w 1367138"/>
                <a:gd name="connsiteY11" fmla="*/ 114356 h 1384290"/>
                <a:gd name="connsiteX0" fmla="*/ 0 w 1367138"/>
                <a:gd name="connsiteY0" fmla="*/ 0 h 1515935"/>
                <a:gd name="connsiteX1" fmla="*/ 1364139 w 1367138"/>
                <a:gd name="connsiteY1" fmla="*/ 0 h 1515935"/>
                <a:gd name="connsiteX2" fmla="*/ 1367138 w 1367138"/>
                <a:gd name="connsiteY2" fmla="*/ 1267033 h 1515935"/>
                <a:gd name="connsiteX3" fmla="*/ 1364139 w 1367138"/>
                <a:gd name="connsiteY3" fmla="*/ 1384290 h 1515935"/>
                <a:gd name="connsiteX4" fmla="*/ 327333 w 1367138"/>
                <a:gd name="connsiteY4" fmla="*/ 1515935 h 1515935"/>
                <a:gd name="connsiteX5" fmla="*/ 875 w 1367138"/>
                <a:gd name="connsiteY5" fmla="*/ 1267033 h 1515935"/>
                <a:gd name="connsiteX6" fmla="*/ 0 w 1367138"/>
                <a:gd name="connsiteY6" fmla="*/ 0 h 1515935"/>
                <a:gd name="connsiteX7" fmla="*/ 114356 w 1367138"/>
                <a:gd name="connsiteY7" fmla="*/ 114356 h 1515935"/>
                <a:gd name="connsiteX8" fmla="*/ 114356 w 1367138"/>
                <a:gd name="connsiteY8" fmla="*/ 1269934 h 1515935"/>
                <a:gd name="connsiteX9" fmla="*/ 1249783 w 1367138"/>
                <a:gd name="connsiteY9" fmla="*/ 1269934 h 1515935"/>
                <a:gd name="connsiteX10" fmla="*/ 1249783 w 1367138"/>
                <a:gd name="connsiteY10" fmla="*/ 114356 h 1515935"/>
                <a:gd name="connsiteX11" fmla="*/ 114356 w 1367138"/>
                <a:gd name="connsiteY11" fmla="*/ 114356 h 1515935"/>
                <a:gd name="connsiteX0" fmla="*/ 0 w 1367138"/>
                <a:gd name="connsiteY0" fmla="*/ 0 h 1384290"/>
                <a:gd name="connsiteX1" fmla="*/ 1364139 w 1367138"/>
                <a:gd name="connsiteY1" fmla="*/ 0 h 1384290"/>
                <a:gd name="connsiteX2" fmla="*/ 1367138 w 1367138"/>
                <a:gd name="connsiteY2" fmla="*/ 1267033 h 1384290"/>
                <a:gd name="connsiteX3" fmla="*/ 1364139 w 1367138"/>
                <a:gd name="connsiteY3" fmla="*/ 1384290 h 1384290"/>
                <a:gd name="connsiteX4" fmla="*/ 875 w 1367138"/>
                <a:gd name="connsiteY4" fmla="*/ 1267033 h 1384290"/>
                <a:gd name="connsiteX5" fmla="*/ 0 w 1367138"/>
                <a:gd name="connsiteY5" fmla="*/ 0 h 1384290"/>
                <a:gd name="connsiteX6" fmla="*/ 114356 w 1367138"/>
                <a:gd name="connsiteY6" fmla="*/ 114356 h 1384290"/>
                <a:gd name="connsiteX7" fmla="*/ 114356 w 1367138"/>
                <a:gd name="connsiteY7" fmla="*/ 1269934 h 1384290"/>
                <a:gd name="connsiteX8" fmla="*/ 1249783 w 1367138"/>
                <a:gd name="connsiteY8" fmla="*/ 1269934 h 1384290"/>
                <a:gd name="connsiteX9" fmla="*/ 1249783 w 1367138"/>
                <a:gd name="connsiteY9" fmla="*/ 114356 h 1384290"/>
                <a:gd name="connsiteX10" fmla="*/ 114356 w 1367138"/>
                <a:gd name="connsiteY10" fmla="*/ 114356 h 1384290"/>
                <a:gd name="connsiteX0" fmla="*/ 0 w 1367138"/>
                <a:gd name="connsiteY0" fmla="*/ 0 h 1441218"/>
                <a:gd name="connsiteX1" fmla="*/ 1364139 w 1367138"/>
                <a:gd name="connsiteY1" fmla="*/ 0 h 1441218"/>
                <a:gd name="connsiteX2" fmla="*/ 1367138 w 1367138"/>
                <a:gd name="connsiteY2" fmla="*/ 1267033 h 1441218"/>
                <a:gd name="connsiteX3" fmla="*/ 1043921 w 1367138"/>
                <a:gd name="connsiteY3" fmla="*/ 1441218 h 1441218"/>
                <a:gd name="connsiteX4" fmla="*/ 875 w 1367138"/>
                <a:gd name="connsiteY4" fmla="*/ 1267033 h 1441218"/>
                <a:gd name="connsiteX5" fmla="*/ 0 w 1367138"/>
                <a:gd name="connsiteY5" fmla="*/ 0 h 1441218"/>
                <a:gd name="connsiteX6" fmla="*/ 114356 w 1367138"/>
                <a:gd name="connsiteY6" fmla="*/ 114356 h 1441218"/>
                <a:gd name="connsiteX7" fmla="*/ 114356 w 1367138"/>
                <a:gd name="connsiteY7" fmla="*/ 1269934 h 1441218"/>
                <a:gd name="connsiteX8" fmla="*/ 1249783 w 1367138"/>
                <a:gd name="connsiteY8" fmla="*/ 1269934 h 1441218"/>
                <a:gd name="connsiteX9" fmla="*/ 1249783 w 1367138"/>
                <a:gd name="connsiteY9" fmla="*/ 114356 h 1441218"/>
                <a:gd name="connsiteX10" fmla="*/ 114356 w 1367138"/>
                <a:gd name="connsiteY10" fmla="*/ 114356 h 1441218"/>
                <a:gd name="connsiteX0" fmla="*/ 0 w 1367138"/>
                <a:gd name="connsiteY0" fmla="*/ 0 h 1425412"/>
                <a:gd name="connsiteX1" fmla="*/ 1364139 w 1367138"/>
                <a:gd name="connsiteY1" fmla="*/ 0 h 1425412"/>
                <a:gd name="connsiteX2" fmla="*/ 1367138 w 1367138"/>
                <a:gd name="connsiteY2" fmla="*/ 1267033 h 1425412"/>
                <a:gd name="connsiteX3" fmla="*/ 875 w 1367138"/>
                <a:gd name="connsiteY3" fmla="*/ 1267033 h 1425412"/>
                <a:gd name="connsiteX4" fmla="*/ 0 w 1367138"/>
                <a:gd name="connsiteY4" fmla="*/ 0 h 1425412"/>
                <a:gd name="connsiteX5" fmla="*/ 114356 w 1367138"/>
                <a:gd name="connsiteY5" fmla="*/ 114356 h 1425412"/>
                <a:gd name="connsiteX6" fmla="*/ 114356 w 1367138"/>
                <a:gd name="connsiteY6" fmla="*/ 1269934 h 1425412"/>
                <a:gd name="connsiteX7" fmla="*/ 1249783 w 1367138"/>
                <a:gd name="connsiteY7" fmla="*/ 1269934 h 1425412"/>
                <a:gd name="connsiteX8" fmla="*/ 1249783 w 1367138"/>
                <a:gd name="connsiteY8" fmla="*/ 114356 h 1425412"/>
                <a:gd name="connsiteX9" fmla="*/ 114356 w 1367138"/>
                <a:gd name="connsiteY9" fmla="*/ 114356 h 1425412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49783 w 1367138"/>
                <a:gd name="connsiteY7" fmla="*/ 1269934 h 1269934"/>
                <a:gd name="connsiteX8" fmla="*/ 1249783 w 1367138"/>
                <a:gd name="connsiteY8" fmla="*/ 114356 h 1269934"/>
                <a:gd name="connsiteX9" fmla="*/ 114356 w 1367138"/>
                <a:gd name="connsiteY9" fmla="*/ 114356 h 1269934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5404 w 1367138"/>
                <a:gd name="connsiteY7" fmla="*/ 1263475 h 1269934"/>
                <a:gd name="connsiteX8" fmla="*/ 1249783 w 1367138"/>
                <a:gd name="connsiteY8" fmla="*/ 1269934 h 1269934"/>
                <a:gd name="connsiteX9" fmla="*/ 1249783 w 1367138"/>
                <a:gd name="connsiteY9" fmla="*/ 114356 h 1269934"/>
                <a:gd name="connsiteX10" fmla="*/ 114356 w 1367138"/>
                <a:gd name="connsiteY10" fmla="*/ 114356 h 1269934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5404 w 1367138"/>
                <a:gd name="connsiteY7" fmla="*/ 1263475 h 1269934"/>
                <a:gd name="connsiteX8" fmla="*/ 1249783 w 1367138"/>
                <a:gd name="connsiteY8" fmla="*/ 1269934 h 1269934"/>
                <a:gd name="connsiteX9" fmla="*/ 1239050 w 1367138"/>
                <a:gd name="connsiteY9" fmla="*/ 1252801 h 1269934"/>
                <a:gd name="connsiteX10" fmla="*/ 1249783 w 1367138"/>
                <a:gd name="connsiteY10" fmla="*/ 114356 h 1269934"/>
                <a:gd name="connsiteX11" fmla="*/ 114356 w 1367138"/>
                <a:gd name="connsiteY11" fmla="*/ 114356 h 1269934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49783 w 1367138"/>
                <a:gd name="connsiteY7" fmla="*/ 1269934 h 1269934"/>
                <a:gd name="connsiteX8" fmla="*/ 1239050 w 1367138"/>
                <a:gd name="connsiteY8" fmla="*/ 1252801 h 1269934"/>
                <a:gd name="connsiteX9" fmla="*/ 1249783 w 1367138"/>
                <a:gd name="connsiteY9" fmla="*/ 114356 h 1269934"/>
                <a:gd name="connsiteX10" fmla="*/ 114356 w 1367138"/>
                <a:gd name="connsiteY10" fmla="*/ 114356 h 1269934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49783 w 1367138"/>
                <a:gd name="connsiteY7" fmla="*/ 1269934 h 1269934"/>
                <a:gd name="connsiteX8" fmla="*/ 1249783 w 1367138"/>
                <a:gd name="connsiteY8" fmla="*/ 114356 h 1269934"/>
                <a:gd name="connsiteX9" fmla="*/ 114356 w 1367138"/>
                <a:gd name="connsiteY9" fmla="*/ 114356 h 1269934"/>
                <a:gd name="connsiteX0" fmla="*/ 0 w 1367138"/>
                <a:gd name="connsiteY0" fmla="*/ 0 h 1540997"/>
                <a:gd name="connsiteX1" fmla="*/ 1364139 w 1367138"/>
                <a:gd name="connsiteY1" fmla="*/ 0 h 1540997"/>
                <a:gd name="connsiteX2" fmla="*/ 1367138 w 1367138"/>
                <a:gd name="connsiteY2" fmla="*/ 1267033 h 1540997"/>
                <a:gd name="connsiteX3" fmla="*/ 875 w 1367138"/>
                <a:gd name="connsiteY3" fmla="*/ 1267033 h 1540997"/>
                <a:gd name="connsiteX4" fmla="*/ 0 w 1367138"/>
                <a:gd name="connsiteY4" fmla="*/ 0 h 1540997"/>
                <a:gd name="connsiteX5" fmla="*/ 114356 w 1367138"/>
                <a:gd name="connsiteY5" fmla="*/ 114356 h 1540997"/>
                <a:gd name="connsiteX6" fmla="*/ 114356 w 1367138"/>
                <a:gd name="connsiteY6" fmla="*/ 1269934 h 1540997"/>
                <a:gd name="connsiteX7" fmla="*/ 673332 w 1367138"/>
                <a:gd name="connsiteY7" fmla="*/ 1540997 h 1540997"/>
                <a:gd name="connsiteX8" fmla="*/ 1249783 w 1367138"/>
                <a:gd name="connsiteY8" fmla="*/ 1269934 h 1540997"/>
                <a:gd name="connsiteX9" fmla="*/ 1249783 w 1367138"/>
                <a:gd name="connsiteY9" fmla="*/ 114356 h 1540997"/>
                <a:gd name="connsiteX10" fmla="*/ 114356 w 1367138"/>
                <a:gd name="connsiteY10" fmla="*/ 114356 h 1540997"/>
                <a:gd name="connsiteX0" fmla="*/ 0 w 1367138"/>
                <a:gd name="connsiteY0" fmla="*/ 0 h 1414381"/>
                <a:gd name="connsiteX1" fmla="*/ 1364139 w 1367138"/>
                <a:gd name="connsiteY1" fmla="*/ 0 h 1414381"/>
                <a:gd name="connsiteX2" fmla="*/ 1367138 w 1367138"/>
                <a:gd name="connsiteY2" fmla="*/ 1267033 h 1414381"/>
                <a:gd name="connsiteX3" fmla="*/ 875 w 1367138"/>
                <a:gd name="connsiteY3" fmla="*/ 1267033 h 1414381"/>
                <a:gd name="connsiteX4" fmla="*/ 0 w 1367138"/>
                <a:gd name="connsiteY4" fmla="*/ 0 h 1414381"/>
                <a:gd name="connsiteX5" fmla="*/ 114356 w 1367138"/>
                <a:gd name="connsiteY5" fmla="*/ 114356 h 1414381"/>
                <a:gd name="connsiteX6" fmla="*/ 114356 w 1367138"/>
                <a:gd name="connsiteY6" fmla="*/ 1269934 h 1414381"/>
                <a:gd name="connsiteX7" fmla="*/ 1249783 w 1367138"/>
                <a:gd name="connsiteY7" fmla="*/ 1269934 h 1414381"/>
                <a:gd name="connsiteX8" fmla="*/ 1249783 w 1367138"/>
                <a:gd name="connsiteY8" fmla="*/ 114356 h 1414381"/>
                <a:gd name="connsiteX9" fmla="*/ 114356 w 1367138"/>
                <a:gd name="connsiteY9" fmla="*/ 114356 h 1414381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49783 w 1367138"/>
                <a:gd name="connsiteY7" fmla="*/ 1269934 h 1269934"/>
                <a:gd name="connsiteX8" fmla="*/ 1249783 w 1367138"/>
                <a:gd name="connsiteY8" fmla="*/ 114356 h 1269934"/>
                <a:gd name="connsiteX9" fmla="*/ 114356 w 1367138"/>
                <a:gd name="connsiteY9" fmla="*/ 114356 h 126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7138" h="1269934">
                  <a:moveTo>
                    <a:pt x="0" y="0"/>
                  </a:moveTo>
                  <a:lnTo>
                    <a:pt x="1364139" y="0"/>
                  </a:lnTo>
                  <a:cubicBezTo>
                    <a:pt x="1365139" y="422344"/>
                    <a:pt x="1366138" y="844689"/>
                    <a:pt x="1367138" y="1267033"/>
                  </a:cubicBezTo>
                  <a:lnTo>
                    <a:pt x="875" y="1267033"/>
                  </a:lnTo>
                  <a:cubicBezTo>
                    <a:pt x="583" y="844689"/>
                    <a:pt x="292" y="422344"/>
                    <a:pt x="0" y="0"/>
                  </a:cubicBezTo>
                  <a:close/>
                  <a:moveTo>
                    <a:pt x="114356" y="114356"/>
                  </a:moveTo>
                  <a:lnTo>
                    <a:pt x="114356" y="1269934"/>
                  </a:lnTo>
                  <a:lnTo>
                    <a:pt x="1249783" y="1269934"/>
                  </a:lnTo>
                  <a:lnTo>
                    <a:pt x="1249783" y="114356"/>
                  </a:lnTo>
                  <a:lnTo>
                    <a:pt x="114356" y="114356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2D4971D-7ED3-4FEB-8963-053B9435BA86}"/>
                </a:ext>
              </a:extLst>
            </p:cNvPr>
            <p:cNvSpPr/>
            <p:nvPr/>
          </p:nvSpPr>
          <p:spPr>
            <a:xfrm>
              <a:off x="10261866" y="3448258"/>
              <a:ext cx="1128153" cy="1158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2A0F0A9F-8E07-4467-ADF4-CD89A8C211FE}"/>
              </a:ext>
            </a:extLst>
          </p:cNvPr>
          <p:cNvSpPr txBox="1"/>
          <p:nvPr/>
        </p:nvSpPr>
        <p:spPr>
          <a:xfrm>
            <a:off x="10696191" y="5484252"/>
            <a:ext cx="4103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汉仪文黑-85W" panose="00020600040101010101" pitchFamily="18" charset="-122"/>
                <a:ea typeface="汉仪文黑-85W" panose="00020600040101010101" pitchFamily="18" charset="-122"/>
              </a:rPr>
              <a:t>热机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04FA225-DF61-46CF-803B-EC0DB39D6D7F}"/>
              </a:ext>
            </a:extLst>
          </p:cNvPr>
          <p:cNvSpPr txBox="1"/>
          <p:nvPr/>
        </p:nvSpPr>
        <p:spPr>
          <a:xfrm>
            <a:off x="9723481" y="4802841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高温</a:t>
            </a:r>
            <a:endParaRPr lang="en-US" altLang="zh-CN" sz="1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热源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8B4DFBE-577C-4FF3-A81A-0A2999E67690}"/>
              </a:ext>
            </a:extLst>
          </p:cNvPr>
          <p:cNvSpPr txBox="1"/>
          <p:nvPr/>
        </p:nvSpPr>
        <p:spPr>
          <a:xfrm>
            <a:off x="9723482" y="4114558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低温</a:t>
            </a:r>
            <a:endParaRPr lang="en-US" altLang="zh-CN" sz="14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环境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F49379-77C9-4CD9-823E-3D6FC9F9DD7B}"/>
              </a:ext>
            </a:extLst>
          </p:cNvPr>
          <p:cNvSpPr/>
          <p:nvPr/>
        </p:nvSpPr>
        <p:spPr>
          <a:xfrm>
            <a:off x="10295835" y="4057209"/>
            <a:ext cx="1128153" cy="410029"/>
          </a:xfrm>
          <a:prstGeom prst="rect">
            <a:avLst/>
          </a:prstGeom>
          <a:pattFill prst="pct1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2A1F264-F0FA-4E89-844E-094BF87C0FA4}"/>
              </a:ext>
            </a:extLst>
          </p:cNvPr>
          <p:cNvSpPr/>
          <p:nvPr/>
        </p:nvSpPr>
        <p:spPr>
          <a:xfrm>
            <a:off x="10295835" y="3820606"/>
            <a:ext cx="1128153" cy="236601"/>
          </a:xfrm>
          <a:prstGeom prst="rect">
            <a:avLst/>
          </a:prstGeom>
          <a:pattFill prst="pct1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62A1A67-2D1C-411E-960E-454FF2F3A4F8}"/>
              </a:ext>
            </a:extLst>
          </p:cNvPr>
          <p:cNvSpPr/>
          <p:nvPr/>
        </p:nvSpPr>
        <p:spPr>
          <a:xfrm>
            <a:off x="10295835" y="4033404"/>
            <a:ext cx="1128153" cy="49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CAA42E-857A-4778-A291-A3250BE33C66}"/>
                  </a:ext>
                </a:extLst>
              </p:cNvPr>
              <p:cNvSpPr txBox="1"/>
              <p:nvPr/>
            </p:nvSpPr>
            <p:spPr>
              <a:xfrm>
                <a:off x="10343788" y="4167558"/>
                <a:ext cx="10927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CAA42E-857A-4778-A291-A3250BE33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88" y="4167558"/>
                <a:ext cx="1092735" cy="246221"/>
              </a:xfrm>
              <a:prstGeom prst="rect">
                <a:avLst/>
              </a:prstGeom>
              <a:blipFill>
                <a:blip r:embed="rId7"/>
                <a:stretch>
                  <a:fillRect l="-3911" r="-2793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11ACDC-E91C-4C26-A74D-DA0565D612E9}"/>
              </a:ext>
            </a:extLst>
          </p:cNvPr>
          <p:cNvGrpSpPr/>
          <p:nvPr/>
        </p:nvGrpSpPr>
        <p:grpSpPr>
          <a:xfrm>
            <a:off x="10976364" y="4473787"/>
            <a:ext cx="552711" cy="442910"/>
            <a:chOff x="5048217" y="4217570"/>
            <a:chExt cx="552711" cy="44291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076507E-648F-4E23-96C9-314376A1AD24}"/>
                </a:ext>
              </a:extLst>
            </p:cNvPr>
            <p:cNvGrpSpPr/>
            <p:nvPr/>
          </p:nvGrpSpPr>
          <p:grpSpPr>
            <a:xfrm rot="7200000">
              <a:off x="4941534" y="4324253"/>
              <a:ext cx="420624" cy="207258"/>
              <a:chOff x="4941534" y="4324253"/>
              <a:chExt cx="420624" cy="207258"/>
            </a:xfrm>
          </p:grpSpPr>
          <p:pic>
            <p:nvPicPr>
              <p:cNvPr id="50" name="图形 49" descr="热带场景 纯色填充">
                <a:extLst>
                  <a:ext uri="{FF2B5EF4-FFF2-40B4-BE49-F238E27FC236}">
                    <a16:creationId xmlns:a16="http://schemas.microsoft.com/office/drawing/2014/main" id="{422C8025-FD45-403E-8F5B-B7ADF1548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71917"/>
              <a:stretch/>
            </p:blipFill>
            <p:spPr>
              <a:xfrm rot="19810620">
                <a:off x="4950687" y="4324253"/>
                <a:ext cx="411471" cy="115551"/>
              </a:xfrm>
              <a:prstGeom prst="rect">
                <a:avLst/>
              </a:prstGeom>
            </p:spPr>
          </p:pic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DE469B20-176B-4F66-8A5E-E474AC37F9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1534" y="4392954"/>
                <a:ext cx="120772" cy="9417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784C721A-3FAD-4CE5-BA79-41A8E03B94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1432" y="4437339"/>
                <a:ext cx="120772" cy="9417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ACC342A-E2EC-401B-8525-18CA9205BD85}"/>
                    </a:ext>
                  </a:extLst>
                </p:cNvPr>
                <p:cNvSpPr txBox="1"/>
                <p:nvPr/>
              </p:nvSpPr>
              <p:spPr>
                <a:xfrm>
                  <a:off x="5288214" y="4383481"/>
                  <a:ext cx="3127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ACC342A-E2EC-401B-8525-18CA9205B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214" y="4383481"/>
                  <a:ext cx="31271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3529" r="-5882" b="-282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4489D96-8C59-4866-800E-FEB5AD3B7378}"/>
              </a:ext>
            </a:extLst>
          </p:cNvPr>
          <p:cNvGrpSpPr/>
          <p:nvPr/>
        </p:nvGrpSpPr>
        <p:grpSpPr>
          <a:xfrm rot="16200000">
            <a:off x="9751223" y="3598985"/>
            <a:ext cx="538679" cy="429409"/>
            <a:chOff x="5048217" y="4208785"/>
            <a:chExt cx="538679" cy="429409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70452005-D1D3-4A4D-9CAE-F960DAE0A301}"/>
                </a:ext>
              </a:extLst>
            </p:cNvPr>
            <p:cNvGrpSpPr/>
            <p:nvPr/>
          </p:nvGrpSpPr>
          <p:grpSpPr>
            <a:xfrm rot="7200000">
              <a:off x="4941534" y="4324253"/>
              <a:ext cx="420624" cy="207258"/>
              <a:chOff x="4941534" y="4324253"/>
              <a:chExt cx="420624" cy="207258"/>
            </a:xfrm>
          </p:grpSpPr>
          <p:pic>
            <p:nvPicPr>
              <p:cNvPr id="56" name="图形 55" descr="热带场景 纯色填充">
                <a:extLst>
                  <a:ext uri="{FF2B5EF4-FFF2-40B4-BE49-F238E27FC236}">
                    <a16:creationId xmlns:a16="http://schemas.microsoft.com/office/drawing/2014/main" id="{BF827CF4-05AD-41EE-B4D0-405A17C11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t="71917"/>
              <a:stretch/>
            </p:blipFill>
            <p:spPr>
              <a:xfrm rot="19810620">
                <a:off x="4950687" y="4324253"/>
                <a:ext cx="411471" cy="115551"/>
              </a:xfrm>
              <a:prstGeom prst="rect">
                <a:avLst/>
              </a:prstGeom>
            </p:spPr>
          </p:pic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0B47322A-DA99-425F-AFA6-BCCF33E254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1534" y="4392954"/>
                <a:ext cx="120772" cy="9417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B05510E4-5857-478C-85D9-C402F926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1432" y="4437339"/>
                <a:ext cx="120772" cy="9417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928F4489-BE70-4F87-8353-6E1601007A6B}"/>
                    </a:ext>
                  </a:extLst>
                </p:cNvPr>
                <p:cNvSpPr txBox="1"/>
                <p:nvPr/>
              </p:nvSpPr>
              <p:spPr>
                <a:xfrm rot="5400000">
                  <a:off x="5289379" y="4229303"/>
                  <a:ext cx="3180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928F4489-BE70-4F87-8353-6E1601007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89379" y="4229303"/>
                  <a:ext cx="31803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3077" r="-5769" b="-282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AD58208-1AC7-4307-97C3-7A27027653AF}"/>
                  </a:ext>
                </a:extLst>
              </p:cNvPr>
              <p:cNvSpPr txBox="1"/>
              <p:nvPr/>
            </p:nvSpPr>
            <p:spPr>
              <a:xfrm>
                <a:off x="10343788" y="4166906"/>
                <a:ext cx="109748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 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AD58208-1AC7-4307-97C3-7A2702765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88" y="4166906"/>
                <a:ext cx="1097480" cy="246221"/>
              </a:xfrm>
              <a:prstGeom prst="rect">
                <a:avLst/>
              </a:prstGeom>
              <a:blipFill>
                <a:blip r:embed="rId14"/>
                <a:stretch>
                  <a:fillRect l="-3889" r="-2778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DDE95C6-92F3-44A8-A5DA-249935356C47}"/>
                  </a:ext>
                </a:extLst>
              </p:cNvPr>
              <p:cNvSpPr txBox="1"/>
              <p:nvPr/>
            </p:nvSpPr>
            <p:spPr>
              <a:xfrm>
                <a:off x="3630446" y="3258557"/>
                <a:ext cx="5311036" cy="659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1600" dirty="0"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：气体膨胀</a:t>
                </a:r>
                <a:endParaRPr lang="en-US" altLang="zh-CN" sz="1600" dirty="0"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从高温热源吸收热量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而升温，且对外做功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DDE95C6-92F3-44A8-A5DA-249935356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46" y="3258557"/>
                <a:ext cx="5311036" cy="659219"/>
              </a:xfrm>
              <a:prstGeom prst="rect">
                <a:avLst/>
              </a:prstGeom>
              <a:blipFill>
                <a:blip r:embed="rId15"/>
                <a:stretch>
                  <a:fillRect l="-689" t="-1852" b="-10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4075276-D7F7-4355-8AA8-1C80E6B2E77E}"/>
                  </a:ext>
                </a:extLst>
              </p:cNvPr>
              <p:cNvSpPr txBox="1"/>
              <p:nvPr/>
            </p:nvSpPr>
            <p:spPr>
              <a:xfrm>
                <a:off x="3626746" y="4075290"/>
                <a:ext cx="5609234" cy="659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𝑐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：气体收缩</a:t>
                </a:r>
                <a:endParaRPr lang="en-US" altLang="zh-CN" sz="1600" dirty="0"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外界对其做功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使其复原，同时因温差向低温热源放热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4075276-D7F7-4355-8AA8-1C80E6B2E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746" y="4075290"/>
                <a:ext cx="5609234" cy="659219"/>
              </a:xfrm>
              <a:prstGeom prst="rect">
                <a:avLst/>
              </a:prstGeom>
              <a:blipFill>
                <a:blip r:embed="rId16"/>
                <a:stretch>
                  <a:fillRect l="-652" t="-1852" b="-10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9037343-DFBB-482F-BCB2-B500C808A5EA}"/>
                  </a:ext>
                </a:extLst>
              </p:cNvPr>
              <p:cNvSpPr txBox="1"/>
              <p:nvPr/>
            </p:nvSpPr>
            <p:spPr>
              <a:xfrm>
                <a:off x="3772934" y="4927802"/>
                <a:ext cx="23055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对外净功：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−|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9037343-DFBB-482F-BCB2-B500C808A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934" y="4927802"/>
                <a:ext cx="2305579" cy="307777"/>
              </a:xfrm>
              <a:prstGeom prst="rect">
                <a:avLst/>
              </a:prstGeom>
              <a:blipFill>
                <a:blip r:embed="rId17"/>
                <a:stretch>
                  <a:fillRect t="-5882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9829C97-D8CE-4C7B-8723-1E8DF715C45B}"/>
                  </a:ext>
                </a:extLst>
              </p:cNvPr>
              <p:cNvSpPr txBox="1"/>
              <p:nvPr/>
            </p:nvSpPr>
            <p:spPr>
              <a:xfrm>
                <a:off x="6042976" y="4923502"/>
                <a:ext cx="23055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吸收净热：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𝑄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−|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9829C97-D8CE-4C7B-8723-1E8DF715C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976" y="4923502"/>
                <a:ext cx="2305579" cy="307777"/>
              </a:xfrm>
              <a:prstGeom prst="rect">
                <a:avLst/>
              </a:prstGeom>
              <a:blipFill>
                <a:blip r:embed="rId18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C92992D-9637-4A00-968E-247C77D68121}"/>
                  </a:ext>
                </a:extLst>
              </p:cNvPr>
              <p:cNvSpPr txBox="1"/>
              <p:nvPr/>
            </p:nvSpPr>
            <p:spPr>
              <a:xfrm>
                <a:off x="4600428" y="5211490"/>
                <a:ext cx="2885095" cy="480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汉仪文黑-85W" panose="00020600040101010101" pitchFamily="18" charset="-122"/>
                    <a:ea typeface="汉仪文黑-85W" panose="00020600040101010101" pitchFamily="18" charset="-122"/>
                  </a:rPr>
                  <a:t>热机效率：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𝜂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|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1600" dirty="0">
                  <a:latin typeface="汉仪文黑-85W" panose="00020600040101010101" pitchFamily="18" charset="-122"/>
                  <a:ea typeface="汉仪文黑-85W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C92992D-9637-4A00-968E-247C77D68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428" y="5211490"/>
                <a:ext cx="2885095" cy="480966"/>
              </a:xfrm>
              <a:prstGeom prst="rect">
                <a:avLst/>
              </a:prstGeom>
              <a:blipFill>
                <a:blip r:embed="rId19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2947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64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3.33333E-6 L 4.79167E-6 -0.03797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9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3797 L 4.79167E-6 3.33333E-6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" grpId="0" animBg="1"/>
      <p:bldP spid="41" grpId="0" uiExpand="1" build="p"/>
      <p:bldP spid="29" grpId="0" uiExpand="1" build="p"/>
      <p:bldP spid="32" grpId="0" animBg="1"/>
      <p:bldP spid="35" grpId="0"/>
      <p:bldP spid="33" grpId="0"/>
      <p:bldP spid="43" grpId="0"/>
      <p:bldP spid="44" grpId="0"/>
      <p:bldP spid="6" grpId="0" animBg="1"/>
      <p:bldP spid="48" grpId="0" animBg="1"/>
      <p:bldP spid="48" grpId="1" animBg="1"/>
      <p:bldP spid="46" grpId="0" animBg="1"/>
      <p:bldP spid="46" grpId="1" animBg="1"/>
      <p:bldP spid="46" grpId="2" animBg="1"/>
      <p:bldP spid="7" grpId="0"/>
      <p:bldP spid="7" grpId="1"/>
      <p:bldP spid="59" grpId="0"/>
      <p:bldP spid="13" grpId="0"/>
      <p:bldP spid="60" grpId="0"/>
      <p:bldP spid="61" grpId="0"/>
      <p:bldP spid="62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9CA12EB-2D95-4CC7-AF60-4EE4FFDC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0" y="3148127"/>
            <a:ext cx="2778500" cy="2279561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FEC310F-E56D-48DE-941A-84B5FC0C9DAB}"/>
              </a:ext>
            </a:extLst>
          </p:cNvPr>
          <p:cNvSpPr txBox="1"/>
          <p:nvPr/>
        </p:nvSpPr>
        <p:spPr>
          <a:xfrm>
            <a:off x="507460" y="1314720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诸如 等压过程、等温过程 等过程都可以实现 对外做功。但是，对外做功 必然伴随着 气体系统体积的变化。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因此人们无法 从单一过程中不断地让系统对外做功 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——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容器的体积无法做的无限大。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9" y="496110"/>
            <a:ext cx="215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循环过程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06D901-C26D-4DF7-B5E2-87547DB47907}"/>
              </a:ext>
            </a:extLst>
          </p:cNvPr>
          <p:cNvSpPr txBox="1"/>
          <p:nvPr/>
        </p:nvSpPr>
        <p:spPr>
          <a:xfrm>
            <a:off x="2665379" y="775742"/>
            <a:ext cx="1265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致冷过程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9E9B5C8-BBF0-4295-A4D4-A219B83FF1D6}"/>
              </a:ext>
            </a:extLst>
          </p:cNvPr>
          <p:cNvSpPr txBox="1"/>
          <p:nvPr/>
        </p:nvSpPr>
        <p:spPr>
          <a:xfrm>
            <a:off x="507459" y="2293595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为了能够把热能持续不断地变成功，需要通过另一个过程，使气体系统恢复到初始状态，然后周而复始的运转下去。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系统从某一状态出发，经过一系列过程后又回到初始状态的整个过程 称作 </a:t>
            </a: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循环过程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29229AB-D7D0-4FB3-922E-6F663B300A9E}"/>
              </a:ext>
            </a:extLst>
          </p:cNvPr>
          <p:cNvSpPr/>
          <p:nvPr/>
        </p:nvSpPr>
        <p:spPr>
          <a:xfrm>
            <a:off x="1540315" y="3258557"/>
            <a:ext cx="1559859" cy="38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逆循环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9644610-F267-47B7-94DE-2242DEE3BA48}"/>
                  </a:ext>
                </a:extLst>
              </p:cNvPr>
              <p:cNvSpPr txBox="1"/>
              <p:nvPr/>
            </p:nvSpPr>
            <p:spPr>
              <a:xfrm>
                <a:off x="757353" y="5484252"/>
                <a:ext cx="23428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𝑉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图中曲线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逆时针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行进</a:t>
                </a:r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9644610-F267-47B7-94DE-2242DEE3B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53" y="5484252"/>
                <a:ext cx="2342821" cy="246221"/>
              </a:xfrm>
              <a:prstGeom prst="rect">
                <a:avLst/>
              </a:prstGeom>
              <a:blipFill>
                <a:blip r:embed="rId4"/>
                <a:stretch>
                  <a:fillRect l="-3117" t="-30000" r="-4675" b="-4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658D307B-36CF-4A91-96E6-FFC5E24EEE8B}"/>
              </a:ext>
            </a:extLst>
          </p:cNvPr>
          <p:cNvSpPr/>
          <p:nvPr/>
        </p:nvSpPr>
        <p:spPr>
          <a:xfrm>
            <a:off x="3630446" y="4866362"/>
            <a:ext cx="4938135" cy="849623"/>
          </a:xfrm>
          <a:prstGeom prst="roundRect">
            <a:avLst>
              <a:gd name="adj" fmla="val 2625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CC4D299-D128-4E88-B1B5-35866B4B1B83}"/>
                  </a:ext>
                </a:extLst>
              </p:cNvPr>
              <p:cNvSpPr txBox="1"/>
              <p:nvPr/>
            </p:nvSpPr>
            <p:spPr>
              <a:xfrm>
                <a:off x="3630446" y="3258557"/>
                <a:ext cx="5311036" cy="659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1600" dirty="0"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：气体膨胀</a:t>
                </a:r>
                <a:endParaRPr lang="en-US" altLang="zh-CN" sz="1600" dirty="0"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从低温热源吸收热量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而升温，且对外做功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CC4D299-D128-4E88-B1B5-35866B4B1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46" y="3258557"/>
                <a:ext cx="5311036" cy="659219"/>
              </a:xfrm>
              <a:prstGeom prst="rect">
                <a:avLst/>
              </a:prstGeom>
              <a:blipFill>
                <a:blip r:embed="rId5"/>
                <a:stretch>
                  <a:fillRect l="-689" t="-1852" b="-10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490C2D8-77E8-474B-9DE8-34B1D8F2FFF5}"/>
                  </a:ext>
                </a:extLst>
              </p:cNvPr>
              <p:cNvSpPr txBox="1"/>
              <p:nvPr/>
            </p:nvSpPr>
            <p:spPr>
              <a:xfrm>
                <a:off x="3626746" y="4075290"/>
                <a:ext cx="5609234" cy="659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𝑐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：气体收缩</a:t>
                </a:r>
                <a:endParaRPr lang="en-US" altLang="zh-CN" sz="1600" dirty="0"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外界对其做功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使其复原，同时因温差向高温热源放热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490C2D8-77E8-474B-9DE8-34B1D8F2F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746" y="4075290"/>
                <a:ext cx="5609234" cy="659219"/>
              </a:xfrm>
              <a:prstGeom prst="rect">
                <a:avLst/>
              </a:prstGeom>
              <a:blipFill>
                <a:blip r:embed="rId6"/>
                <a:stretch>
                  <a:fillRect l="-652" t="-1852" b="-10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BAF9B47-7FBC-4228-9902-0FCF9FD2EBD5}"/>
                  </a:ext>
                </a:extLst>
              </p:cNvPr>
              <p:cNvSpPr txBox="1"/>
              <p:nvPr/>
            </p:nvSpPr>
            <p:spPr>
              <a:xfrm>
                <a:off x="3772934" y="4927802"/>
                <a:ext cx="23055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外界净功：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|−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BAF9B47-7FBC-4228-9902-0FCF9FD2E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934" y="4927802"/>
                <a:ext cx="2305579" cy="307777"/>
              </a:xfrm>
              <a:prstGeom prst="rect">
                <a:avLst/>
              </a:prstGeom>
              <a:blipFill>
                <a:blip r:embed="rId7"/>
                <a:stretch>
                  <a:fillRect t="-5882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6060F3A-B4DD-4ADC-9402-FD7460F1770E}"/>
                  </a:ext>
                </a:extLst>
              </p:cNvPr>
              <p:cNvSpPr txBox="1"/>
              <p:nvPr/>
            </p:nvSpPr>
            <p:spPr>
              <a:xfrm>
                <a:off x="6042976" y="4923502"/>
                <a:ext cx="23055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释放净热：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𝑄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|−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6060F3A-B4DD-4ADC-9402-FD7460F17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976" y="4923502"/>
                <a:ext cx="2305579" cy="307777"/>
              </a:xfrm>
              <a:prstGeom prst="rect">
                <a:avLst/>
              </a:prstGeom>
              <a:blipFill>
                <a:blip r:embed="rId8"/>
                <a:stretch>
                  <a:fillRect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75F7703-CF73-4E14-9771-8106DAA79581}"/>
                  </a:ext>
                </a:extLst>
              </p:cNvPr>
              <p:cNvSpPr txBox="1"/>
              <p:nvPr/>
            </p:nvSpPr>
            <p:spPr>
              <a:xfrm>
                <a:off x="4600428" y="5211490"/>
                <a:ext cx="2885095" cy="482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汉仪文黑-85W" panose="00020600040101010101" pitchFamily="18" charset="-122"/>
                    <a:ea typeface="汉仪文黑-85W" panose="00020600040101010101" pitchFamily="18" charset="-122"/>
                  </a:rPr>
                  <a:t>致冷系数：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𝑤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|−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1600" dirty="0">
                  <a:latin typeface="汉仪文黑-85W" panose="00020600040101010101" pitchFamily="18" charset="-122"/>
                  <a:ea typeface="汉仪文黑-85W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75F7703-CF73-4E14-9771-8106DAA79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428" y="5211490"/>
                <a:ext cx="2885095" cy="482312"/>
              </a:xfrm>
              <a:prstGeom prst="rect">
                <a:avLst/>
              </a:prstGeom>
              <a:blipFill>
                <a:blip r:embed="rId9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341586C2-E9DB-4773-80C0-58DAB85D54CF}"/>
              </a:ext>
            </a:extLst>
          </p:cNvPr>
          <p:cNvSpPr/>
          <p:nvPr/>
        </p:nvSpPr>
        <p:spPr>
          <a:xfrm>
            <a:off x="9649233" y="3258557"/>
            <a:ext cx="1960906" cy="13661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1875E9F-527F-4F0E-92A6-99D86B9E660B}"/>
              </a:ext>
            </a:extLst>
          </p:cNvPr>
          <p:cNvSpPr/>
          <p:nvPr/>
        </p:nvSpPr>
        <p:spPr>
          <a:xfrm>
            <a:off x="9649233" y="4657354"/>
            <a:ext cx="1966402" cy="6962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3F8FA35-67A5-49DA-88E3-CF3FD26B5261}"/>
              </a:ext>
            </a:extLst>
          </p:cNvPr>
          <p:cNvGrpSpPr/>
          <p:nvPr/>
        </p:nvGrpSpPr>
        <p:grpSpPr>
          <a:xfrm>
            <a:off x="10174202" y="3308965"/>
            <a:ext cx="1367138" cy="1277128"/>
            <a:chOff x="10140233" y="3448258"/>
            <a:chExt cx="1367138" cy="1277128"/>
          </a:xfrm>
        </p:grpSpPr>
        <p:sp>
          <p:nvSpPr>
            <p:cNvPr id="59" name="图文框 26">
              <a:extLst>
                <a:ext uri="{FF2B5EF4-FFF2-40B4-BE49-F238E27FC236}">
                  <a16:creationId xmlns:a16="http://schemas.microsoft.com/office/drawing/2014/main" id="{CC7187A6-E4AA-4FAF-B005-70207225D3D3}"/>
                </a:ext>
              </a:extLst>
            </p:cNvPr>
            <p:cNvSpPr/>
            <p:nvPr/>
          </p:nvSpPr>
          <p:spPr>
            <a:xfrm rot="10800000">
              <a:off x="10140233" y="3455452"/>
              <a:ext cx="1367138" cy="1269934"/>
            </a:xfrm>
            <a:custGeom>
              <a:avLst/>
              <a:gdLst>
                <a:gd name="connsiteX0" fmla="*/ 0 w 1364139"/>
                <a:gd name="connsiteY0" fmla="*/ 0 h 1384290"/>
                <a:gd name="connsiteX1" fmla="*/ 1364139 w 1364139"/>
                <a:gd name="connsiteY1" fmla="*/ 0 h 1384290"/>
                <a:gd name="connsiteX2" fmla="*/ 1364139 w 1364139"/>
                <a:gd name="connsiteY2" fmla="*/ 1384290 h 1384290"/>
                <a:gd name="connsiteX3" fmla="*/ 0 w 1364139"/>
                <a:gd name="connsiteY3" fmla="*/ 1384290 h 1384290"/>
                <a:gd name="connsiteX4" fmla="*/ 0 w 1364139"/>
                <a:gd name="connsiteY4" fmla="*/ 0 h 1384290"/>
                <a:gd name="connsiteX5" fmla="*/ 114356 w 1364139"/>
                <a:gd name="connsiteY5" fmla="*/ 114356 h 1384290"/>
                <a:gd name="connsiteX6" fmla="*/ 114356 w 1364139"/>
                <a:gd name="connsiteY6" fmla="*/ 1269934 h 1384290"/>
                <a:gd name="connsiteX7" fmla="*/ 1249783 w 1364139"/>
                <a:gd name="connsiteY7" fmla="*/ 1269934 h 1384290"/>
                <a:gd name="connsiteX8" fmla="*/ 1249783 w 1364139"/>
                <a:gd name="connsiteY8" fmla="*/ 114356 h 1384290"/>
                <a:gd name="connsiteX9" fmla="*/ 114356 w 1364139"/>
                <a:gd name="connsiteY9" fmla="*/ 114356 h 1384290"/>
                <a:gd name="connsiteX0" fmla="*/ 0 w 1367138"/>
                <a:gd name="connsiteY0" fmla="*/ 0 h 1384290"/>
                <a:gd name="connsiteX1" fmla="*/ 1364139 w 1367138"/>
                <a:gd name="connsiteY1" fmla="*/ 0 h 1384290"/>
                <a:gd name="connsiteX2" fmla="*/ 1367138 w 1367138"/>
                <a:gd name="connsiteY2" fmla="*/ 1267033 h 1384290"/>
                <a:gd name="connsiteX3" fmla="*/ 1364139 w 1367138"/>
                <a:gd name="connsiteY3" fmla="*/ 1384290 h 1384290"/>
                <a:gd name="connsiteX4" fmla="*/ 0 w 1367138"/>
                <a:gd name="connsiteY4" fmla="*/ 1384290 h 1384290"/>
                <a:gd name="connsiteX5" fmla="*/ 0 w 1367138"/>
                <a:gd name="connsiteY5" fmla="*/ 0 h 1384290"/>
                <a:gd name="connsiteX6" fmla="*/ 114356 w 1367138"/>
                <a:gd name="connsiteY6" fmla="*/ 114356 h 1384290"/>
                <a:gd name="connsiteX7" fmla="*/ 114356 w 1367138"/>
                <a:gd name="connsiteY7" fmla="*/ 1269934 h 1384290"/>
                <a:gd name="connsiteX8" fmla="*/ 1249783 w 1367138"/>
                <a:gd name="connsiteY8" fmla="*/ 1269934 h 1384290"/>
                <a:gd name="connsiteX9" fmla="*/ 1249783 w 1367138"/>
                <a:gd name="connsiteY9" fmla="*/ 114356 h 1384290"/>
                <a:gd name="connsiteX10" fmla="*/ 114356 w 1367138"/>
                <a:gd name="connsiteY10" fmla="*/ 114356 h 1384290"/>
                <a:gd name="connsiteX0" fmla="*/ 0 w 1367138"/>
                <a:gd name="connsiteY0" fmla="*/ 0 h 1384290"/>
                <a:gd name="connsiteX1" fmla="*/ 1364139 w 1367138"/>
                <a:gd name="connsiteY1" fmla="*/ 0 h 1384290"/>
                <a:gd name="connsiteX2" fmla="*/ 1367138 w 1367138"/>
                <a:gd name="connsiteY2" fmla="*/ 1267033 h 1384290"/>
                <a:gd name="connsiteX3" fmla="*/ 1364139 w 1367138"/>
                <a:gd name="connsiteY3" fmla="*/ 1384290 h 1384290"/>
                <a:gd name="connsiteX4" fmla="*/ 0 w 1367138"/>
                <a:gd name="connsiteY4" fmla="*/ 1384290 h 1384290"/>
                <a:gd name="connsiteX5" fmla="*/ 875 w 1367138"/>
                <a:gd name="connsiteY5" fmla="*/ 1267033 h 1384290"/>
                <a:gd name="connsiteX6" fmla="*/ 0 w 1367138"/>
                <a:gd name="connsiteY6" fmla="*/ 0 h 1384290"/>
                <a:gd name="connsiteX7" fmla="*/ 114356 w 1367138"/>
                <a:gd name="connsiteY7" fmla="*/ 114356 h 1384290"/>
                <a:gd name="connsiteX8" fmla="*/ 114356 w 1367138"/>
                <a:gd name="connsiteY8" fmla="*/ 1269934 h 1384290"/>
                <a:gd name="connsiteX9" fmla="*/ 1249783 w 1367138"/>
                <a:gd name="connsiteY9" fmla="*/ 1269934 h 1384290"/>
                <a:gd name="connsiteX10" fmla="*/ 1249783 w 1367138"/>
                <a:gd name="connsiteY10" fmla="*/ 114356 h 1384290"/>
                <a:gd name="connsiteX11" fmla="*/ 114356 w 1367138"/>
                <a:gd name="connsiteY11" fmla="*/ 114356 h 1384290"/>
                <a:gd name="connsiteX0" fmla="*/ 0 w 1367138"/>
                <a:gd name="connsiteY0" fmla="*/ 0 h 1515935"/>
                <a:gd name="connsiteX1" fmla="*/ 1364139 w 1367138"/>
                <a:gd name="connsiteY1" fmla="*/ 0 h 1515935"/>
                <a:gd name="connsiteX2" fmla="*/ 1367138 w 1367138"/>
                <a:gd name="connsiteY2" fmla="*/ 1267033 h 1515935"/>
                <a:gd name="connsiteX3" fmla="*/ 1364139 w 1367138"/>
                <a:gd name="connsiteY3" fmla="*/ 1384290 h 1515935"/>
                <a:gd name="connsiteX4" fmla="*/ 327333 w 1367138"/>
                <a:gd name="connsiteY4" fmla="*/ 1515935 h 1515935"/>
                <a:gd name="connsiteX5" fmla="*/ 875 w 1367138"/>
                <a:gd name="connsiteY5" fmla="*/ 1267033 h 1515935"/>
                <a:gd name="connsiteX6" fmla="*/ 0 w 1367138"/>
                <a:gd name="connsiteY6" fmla="*/ 0 h 1515935"/>
                <a:gd name="connsiteX7" fmla="*/ 114356 w 1367138"/>
                <a:gd name="connsiteY7" fmla="*/ 114356 h 1515935"/>
                <a:gd name="connsiteX8" fmla="*/ 114356 w 1367138"/>
                <a:gd name="connsiteY8" fmla="*/ 1269934 h 1515935"/>
                <a:gd name="connsiteX9" fmla="*/ 1249783 w 1367138"/>
                <a:gd name="connsiteY9" fmla="*/ 1269934 h 1515935"/>
                <a:gd name="connsiteX10" fmla="*/ 1249783 w 1367138"/>
                <a:gd name="connsiteY10" fmla="*/ 114356 h 1515935"/>
                <a:gd name="connsiteX11" fmla="*/ 114356 w 1367138"/>
                <a:gd name="connsiteY11" fmla="*/ 114356 h 1515935"/>
                <a:gd name="connsiteX0" fmla="*/ 0 w 1367138"/>
                <a:gd name="connsiteY0" fmla="*/ 0 h 1384290"/>
                <a:gd name="connsiteX1" fmla="*/ 1364139 w 1367138"/>
                <a:gd name="connsiteY1" fmla="*/ 0 h 1384290"/>
                <a:gd name="connsiteX2" fmla="*/ 1367138 w 1367138"/>
                <a:gd name="connsiteY2" fmla="*/ 1267033 h 1384290"/>
                <a:gd name="connsiteX3" fmla="*/ 1364139 w 1367138"/>
                <a:gd name="connsiteY3" fmla="*/ 1384290 h 1384290"/>
                <a:gd name="connsiteX4" fmla="*/ 875 w 1367138"/>
                <a:gd name="connsiteY4" fmla="*/ 1267033 h 1384290"/>
                <a:gd name="connsiteX5" fmla="*/ 0 w 1367138"/>
                <a:gd name="connsiteY5" fmla="*/ 0 h 1384290"/>
                <a:gd name="connsiteX6" fmla="*/ 114356 w 1367138"/>
                <a:gd name="connsiteY6" fmla="*/ 114356 h 1384290"/>
                <a:gd name="connsiteX7" fmla="*/ 114356 w 1367138"/>
                <a:gd name="connsiteY7" fmla="*/ 1269934 h 1384290"/>
                <a:gd name="connsiteX8" fmla="*/ 1249783 w 1367138"/>
                <a:gd name="connsiteY8" fmla="*/ 1269934 h 1384290"/>
                <a:gd name="connsiteX9" fmla="*/ 1249783 w 1367138"/>
                <a:gd name="connsiteY9" fmla="*/ 114356 h 1384290"/>
                <a:gd name="connsiteX10" fmla="*/ 114356 w 1367138"/>
                <a:gd name="connsiteY10" fmla="*/ 114356 h 1384290"/>
                <a:gd name="connsiteX0" fmla="*/ 0 w 1367138"/>
                <a:gd name="connsiteY0" fmla="*/ 0 h 1441218"/>
                <a:gd name="connsiteX1" fmla="*/ 1364139 w 1367138"/>
                <a:gd name="connsiteY1" fmla="*/ 0 h 1441218"/>
                <a:gd name="connsiteX2" fmla="*/ 1367138 w 1367138"/>
                <a:gd name="connsiteY2" fmla="*/ 1267033 h 1441218"/>
                <a:gd name="connsiteX3" fmla="*/ 1043921 w 1367138"/>
                <a:gd name="connsiteY3" fmla="*/ 1441218 h 1441218"/>
                <a:gd name="connsiteX4" fmla="*/ 875 w 1367138"/>
                <a:gd name="connsiteY4" fmla="*/ 1267033 h 1441218"/>
                <a:gd name="connsiteX5" fmla="*/ 0 w 1367138"/>
                <a:gd name="connsiteY5" fmla="*/ 0 h 1441218"/>
                <a:gd name="connsiteX6" fmla="*/ 114356 w 1367138"/>
                <a:gd name="connsiteY6" fmla="*/ 114356 h 1441218"/>
                <a:gd name="connsiteX7" fmla="*/ 114356 w 1367138"/>
                <a:gd name="connsiteY7" fmla="*/ 1269934 h 1441218"/>
                <a:gd name="connsiteX8" fmla="*/ 1249783 w 1367138"/>
                <a:gd name="connsiteY8" fmla="*/ 1269934 h 1441218"/>
                <a:gd name="connsiteX9" fmla="*/ 1249783 w 1367138"/>
                <a:gd name="connsiteY9" fmla="*/ 114356 h 1441218"/>
                <a:gd name="connsiteX10" fmla="*/ 114356 w 1367138"/>
                <a:gd name="connsiteY10" fmla="*/ 114356 h 1441218"/>
                <a:gd name="connsiteX0" fmla="*/ 0 w 1367138"/>
                <a:gd name="connsiteY0" fmla="*/ 0 h 1425412"/>
                <a:gd name="connsiteX1" fmla="*/ 1364139 w 1367138"/>
                <a:gd name="connsiteY1" fmla="*/ 0 h 1425412"/>
                <a:gd name="connsiteX2" fmla="*/ 1367138 w 1367138"/>
                <a:gd name="connsiteY2" fmla="*/ 1267033 h 1425412"/>
                <a:gd name="connsiteX3" fmla="*/ 875 w 1367138"/>
                <a:gd name="connsiteY3" fmla="*/ 1267033 h 1425412"/>
                <a:gd name="connsiteX4" fmla="*/ 0 w 1367138"/>
                <a:gd name="connsiteY4" fmla="*/ 0 h 1425412"/>
                <a:gd name="connsiteX5" fmla="*/ 114356 w 1367138"/>
                <a:gd name="connsiteY5" fmla="*/ 114356 h 1425412"/>
                <a:gd name="connsiteX6" fmla="*/ 114356 w 1367138"/>
                <a:gd name="connsiteY6" fmla="*/ 1269934 h 1425412"/>
                <a:gd name="connsiteX7" fmla="*/ 1249783 w 1367138"/>
                <a:gd name="connsiteY7" fmla="*/ 1269934 h 1425412"/>
                <a:gd name="connsiteX8" fmla="*/ 1249783 w 1367138"/>
                <a:gd name="connsiteY8" fmla="*/ 114356 h 1425412"/>
                <a:gd name="connsiteX9" fmla="*/ 114356 w 1367138"/>
                <a:gd name="connsiteY9" fmla="*/ 114356 h 1425412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49783 w 1367138"/>
                <a:gd name="connsiteY7" fmla="*/ 1269934 h 1269934"/>
                <a:gd name="connsiteX8" fmla="*/ 1249783 w 1367138"/>
                <a:gd name="connsiteY8" fmla="*/ 114356 h 1269934"/>
                <a:gd name="connsiteX9" fmla="*/ 114356 w 1367138"/>
                <a:gd name="connsiteY9" fmla="*/ 114356 h 1269934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5404 w 1367138"/>
                <a:gd name="connsiteY7" fmla="*/ 1263475 h 1269934"/>
                <a:gd name="connsiteX8" fmla="*/ 1249783 w 1367138"/>
                <a:gd name="connsiteY8" fmla="*/ 1269934 h 1269934"/>
                <a:gd name="connsiteX9" fmla="*/ 1249783 w 1367138"/>
                <a:gd name="connsiteY9" fmla="*/ 114356 h 1269934"/>
                <a:gd name="connsiteX10" fmla="*/ 114356 w 1367138"/>
                <a:gd name="connsiteY10" fmla="*/ 114356 h 1269934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5404 w 1367138"/>
                <a:gd name="connsiteY7" fmla="*/ 1263475 h 1269934"/>
                <a:gd name="connsiteX8" fmla="*/ 1249783 w 1367138"/>
                <a:gd name="connsiteY8" fmla="*/ 1269934 h 1269934"/>
                <a:gd name="connsiteX9" fmla="*/ 1239050 w 1367138"/>
                <a:gd name="connsiteY9" fmla="*/ 1252801 h 1269934"/>
                <a:gd name="connsiteX10" fmla="*/ 1249783 w 1367138"/>
                <a:gd name="connsiteY10" fmla="*/ 114356 h 1269934"/>
                <a:gd name="connsiteX11" fmla="*/ 114356 w 1367138"/>
                <a:gd name="connsiteY11" fmla="*/ 114356 h 1269934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49783 w 1367138"/>
                <a:gd name="connsiteY7" fmla="*/ 1269934 h 1269934"/>
                <a:gd name="connsiteX8" fmla="*/ 1239050 w 1367138"/>
                <a:gd name="connsiteY8" fmla="*/ 1252801 h 1269934"/>
                <a:gd name="connsiteX9" fmla="*/ 1249783 w 1367138"/>
                <a:gd name="connsiteY9" fmla="*/ 114356 h 1269934"/>
                <a:gd name="connsiteX10" fmla="*/ 114356 w 1367138"/>
                <a:gd name="connsiteY10" fmla="*/ 114356 h 1269934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49783 w 1367138"/>
                <a:gd name="connsiteY7" fmla="*/ 1269934 h 1269934"/>
                <a:gd name="connsiteX8" fmla="*/ 1249783 w 1367138"/>
                <a:gd name="connsiteY8" fmla="*/ 114356 h 1269934"/>
                <a:gd name="connsiteX9" fmla="*/ 114356 w 1367138"/>
                <a:gd name="connsiteY9" fmla="*/ 114356 h 1269934"/>
                <a:gd name="connsiteX0" fmla="*/ 0 w 1367138"/>
                <a:gd name="connsiteY0" fmla="*/ 0 h 1540997"/>
                <a:gd name="connsiteX1" fmla="*/ 1364139 w 1367138"/>
                <a:gd name="connsiteY1" fmla="*/ 0 h 1540997"/>
                <a:gd name="connsiteX2" fmla="*/ 1367138 w 1367138"/>
                <a:gd name="connsiteY2" fmla="*/ 1267033 h 1540997"/>
                <a:gd name="connsiteX3" fmla="*/ 875 w 1367138"/>
                <a:gd name="connsiteY3" fmla="*/ 1267033 h 1540997"/>
                <a:gd name="connsiteX4" fmla="*/ 0 w 1367138"/>
                <a:gd name="connsiteY4" fmla="*/ 0 h 1540997"/>
                <a:gd name="connsiteX5" fmla="*/ 114356 w 1367138"/>
                <a:gd name="connsiteY5" fmla="*/ 114356 h 1540997"/>
                <a:gd name="connsiteX6" fmla="*/ 114356 w 1367138"/>
                <a:gd name="connsiteY6" fmla="*/ 1269934 h 1540997"/>
                <a:gd name="connsiteX7" fmla="*/ 673332 w 1367138"/>
                <a:gd name="connsiteY7" fmla="*/ 1540997 h 1540997"/>
                <a:gd name="connsiteX8" fmla="*/ 1249783 w 1367138"/>
                <a:gd name="connsiteY8" fmla="*/ 1269934 h 1540997"/>
                <a:gd name="connsiteX9" fmla="*/ 1249783 w 1367138"/>
                <a:gd name="connsiteY9" fmla="*/ 114356 h 1540997"/>
                <a:gd name="connsiteX10" fmla="*/ 114356 w 1367138"/>
                <a:gd name="connsiteY10" fmla="*/ 114356 h 1540997"/>
                <a:gd name="connsiteX0" fmla="*/ 0 w 1367138"/>
                <a:gd name="connsiteY0" fmla="*/ 0 h 1414381"/>
                <a:gd name="connsiteX1" fmla="*/ 1364139 w 1367138"/>
                <a:gd name="connsiteY1" fmla="*/ 0 h 1414381"/>
                <a:gd name="connsiteX2" fmla="*/ 1367138 w 1367138"/>
                <a:gd name="connsiteY2" fmla="*/ 1267033 h 1414381"/>
                <a:gd name="connsiteX3" fmla="*/ 875 w 1367138"/>
                <a:gd name="connsiteY3" fmla="*/ 1267033 h 1414381"/>
                <a:gd name="connsiteX4" fmla="*/ 0 w 1367138"/>
                <a:gd name="connsiteY4" fmla="*/ 0 h 1414381"/>
                <a:gd name="connsiteX5" fmla="*/ 114356 w 1367138"/>
                <a:gd name="connsiteY5" fmla="*/ 114356 h 1414381"/>
                <a:gd name="connsiteX6" fmla="*/ 114356 w 1367138"/>
                <a:gd name="connsiteY6" fmla="*/ 1269934 h 1414381"/>
                <a:gd name="connsiteX7" fmla="*/ 1249783 w 1367138"/>
                <a:gd name="connsiteY7" fmla="*/ 1269934 h 1414381"/>
                <a:gd name="connsiteX8" fmla="*/ 1249783 w 1367138"/>
                <a:gd name="connsiteY8" fmla="*/ 114356 h 1414381"/>
                <a:gd name="connsiteX9" fmla="*/ 114356 w 1367138"/>
                <a:gd name="connsiteY9" fmla="*/ 114356 h 1414381"/>
                <a:gd name="connsiteX0" fmla="*/ 0 w 1367138"/>
                <a:gd name="connsiteY0" fmla="*/ 0 h 1269934"/>
                <a:gd name="connsiteX1" fmla="*/ 1364139 w 1367138"/>
                <a:gd name="connsiteY1" fmla="*/ 0 h 1269934"/>
                <a:gd name="connsiteX2" fmla="*/ 1367138 w 1367138"/>
                <a:gd name="connsiteY2" fmla="*/ 1267033 h 1269934"/>
                <a:gd name="connsiteX3" fmla="*/ 875 w 1367138"/>
                <a:gd name="connsiteY3" fmla="*/ 1267033 h 1269934"/>
                <a:gd name="connsiteX4" fmla="*/ 0 w 1367138"/>
                <a:gd name="connsiteY4" fmla="*/ 0 h 1269934"/>
                <a:gd name="connsiteX5" fmla="*/ 114356 w 1367138"/>
                <a:gd name="connsiteY5" fmla="*/ 114356 h 1269934"/>
                <a:gd name="connsiteX6" fmla="*/ 114356 w 1367138"/>
                <a:gd name="connsiteY6" fmla="*/ 1269934 h 1269934"/>
                <a:gd name="connsiteX7" fmla="*/ 1249783 w 1367138"/>
                <a:gd name="connsiteY7" fmla="*/ 1269934 h 1269934"/>
                <a:gd name="connsiteX8" fmla="*/ 1249783 w 1367138"/>
                <a:gd name="connsiteY8" fmla="*/ 114356 h 1269934"/>
                <a:gd name="connsiteX9" fmla="*/ 114356 w 1367138"/>
                <a:gd name="connsiteY9" fmla="*/ 114356 h 126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7138" h="1269934">
                  <a:moveTo>
                    <a:pt x="0" y="0"/>
                  </a:moveTo>
                  <a:lnTo>
                    <a:pt x="1364139" y="0"/>
                  </a:lnTo>
                  <a:cubicBezTo>
                    <a:pt x="1365139" y="422344"/>
                    <a:pt x="1366138" y="844689"/>
                    <a:pt x="1367138" y="1267033"/>
                  </a:cubicBezTo>
                  <a:lnTo>
                    <a:pt x="875" y="1267033"/>
                  </a:lnTo>
                  <a:cubicBezTo>
                    <a:pt x="583" y="844689"/>
                    <a:pt x="292" y="422344"/>
                    <a:pt x="0" y="0"/>
                  </a:cubicBezTo>
                  <a:close/>
                  <a:moveTo>
                    <a:pt x="114356" y="114356"/>
                  </a:moveTo>
                  <a:lnTo>
                    <a:pt x="114356" y="1269934"/>
                  </a:lnTo>
                  <a:lnTo>
                    <a:pt x="1249783" y="1269934"/>
                  </a:lnTo>
                  <a:lnTo>
                    <a:pt x="1249783" y="114356"/>
                  </a:lnTo>
                  <a:lnTo>
                    <a:pt x="114356" y="114356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8A8557C-D6F8-400E-9421-9F705BE35583}"/>
                </a:ext>
              </a:extLst>
            </p:cNvPr>
            <p:cNvSpPr/>
            <p:nvPr/>
          </p:nvSpPr>
          <p:spPr>
            <a:xfrm>
              <a:off x="10261866" y="3448258"/>
              <a:ext cx="1128153" cy="1158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B1BF06B5-DD5D-4929-A898-91A05401CB6D}"/>
              </a:ext>
            </a:extLst>
          </p:cNvPr>
          <p:cNvSpPr txBox="1"/>
          <p:nvPr/>
        </p:nvSpPr>
        <p:spPr>
          <a:xfrm>
            <a:off x="10584751" y="5484252"/>
            <a:ext cx="615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汉仪文黑-85W" panose="00020600040101010101" pitchFamily="18" charset="-122"/>
                <a:ea typeface="汉仪文黑-85W" panose="00020600040101010101" pitchFamily="18" charset="-122"/>
              </a:rPr>
              <a:t>致冷机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060B40E-A23B-4F69-A979-A3FFCABF99D1}"/>
              </a:ext>
            </a:extLst>
          </p:cNvPr>
          <p:cNvSpPr txBox="1"/>
          <p:nvPr/>
        </p:nvSpPr>
        <p:spPr>
          <a:xfrm>
            <a:off x="9723481" y="4802841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低温</a:t>
            </a:r>
            <a:endParaRPr lang="en-US" altLang="zh-CN" sz="1400" dirty="0">
              <a:solidFill>
                <a:schemeClr val="accent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热源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A4BA711-E6D2-444D-8909-A4DB544C6EF7}"/>
              </a:ext>
            </a:extLst>
          </p:cNvPr>
          <p:cNvSpPr txBox="1"/>
          <p:nvPr/>
        </p:nvSpPr>
        <p:spPr>
          <a:xfrm>
            <a:off x="9723482" y="4114558"/>
            <a:ext cx="35907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高温</a:t>
            </a:r>
            <a:endParaRPr lang="en-US" altLang="zh-CN" sz="1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环境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CA55D2A-97BD-4E49-A1BC-2C1F59C5D7F9}"/>
              </a:ext>
            </a:extLst>
          </p:cNvPr>
          <p:cNvSpPr/>
          <p:nvPr/>
        </p:nvSpPr>
        <p:spPr>
          <a:xfrm>
            <a:off x="10295835" y="4057209"/>
            <a:ext cx="1128153" cy="410029"/>
          </a:xfrm>
          <a:prstGeom prst="rect">
            <a:avLst/>
          </a:prstGeom>
          <a:pattFill prst="pct1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AA9D2C2-C0F8-4A63-A056-7E662B88D3A8}"/>
              </a:ext>
            </a:extLst>
          </p:cNvPr>
          <p:cNvSpPr/>
          <p:nvPr/>
        </p:nvSpPr>
        <p:spPr>
          <a:xfrm>
            <a:off x="10295835" y="3820606"/>
            <a:ext cx="1128153" cy="236601"/>
          </a:xfrm>
          <a:prstGeom prst="rect">
            <a:avLst/>
          </a:prstGeom>
          <a:pattFill prst="pct1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E11EFE9-0CF3-4CAB-9758-3B5429879D88}"/>
              </a:ext>
            </a:extLst>
          </p:cNvPr>
          <p:cNvSpPr/>
          <p:nvPr/>
        </p:nvSpPr>
        <p:spPr>
          <a:xfrm>
            <a:off x="10295835" y="4033404"/>
            <a:ext cx="1128153" cy="49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24B9FC0-4212-495B-B5BC-DE92544288EF}"/>
                  </a:ext>
                </a:extLst>
              </p:cNvPr>
              <p:cNvSpPr txBox="1"/>
              <p:nvPr/>
            </p:nvSpPr>
            <p:spPr>
              <a:xfrm>
                <a:off x="10343788" y="4167558"/>
                <a:ext cx="10927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24B9FC0-4212-495B-B5BC-DE9254428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88" y="4167558"/>
                <a:ext cx="1092735" cy="246221"/>
              </a:xfrm>
              <a:prstGeom prst="rect">
                <a:avLst/>
              </a:prstGeom>
              <a:blipFill>
                <a:blip r:embed="rId10"/>
                <a:stretch>
                  <a:fillRect l="-3911" r="-2793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8E9D3D73-5ECB-495E-834D-F845A13119F0}"/>
              </a:ext>
            </a:extLst>
          </p:cNvPr>
          <p:cNvGrpSpPr/>
          <p:nvPr/>
        </p:nvGrpSpPr>
        <p:grpSpPr>
          <a:xfrm>
            <a:off x="10976364" y="4473787"/>
            <a:ext cx="558033" cy="442910"/>
            <a:chOff x="5048217" y="4217570"/>
            <a:chExt cx="558033" cy="442910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BB2AFBCC-8ABE-4DE2-A38A-8C10C0568E7D}"/>
                </a:ext>
              </a:extLst>
            </p:cNvPr>
            <p:cNvGrpSpPr/>
            <p:nvPr/>
          </p:nvGrpSpPr>
          <p:grpSpPr>
            <a:xfrm rot="7200000">
              <a:off x="4941534" y="4324253"/>
              <a:ext cx="420624" cy="207258"/>
              <a:chOff x="4941534" y="4324253"/>
              <a:chExt cx="420624" cy="207258"/>
            </a:xfrm>
          </p:grpSpPr>
          <p:pic>
            <p:nvPicPr>
              <p:cNvPr id="71" name="图形 70" descr="热带场景 纯色填充">
                <a:extLst>
                  <a:ext uri="{FF2B5EF4-FFF2-40B4-BE49-F238E27FC236}">
                    <a16:creationId xmlns:a16="http://schemas.microsoft.com/office/drawing/2014/main" id="{DECD96FA-B05B-40C4-BA2D-1E854E3085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t="71917"/>
              <a:stretch/>
            </p:blipFill>
            <p:spPr>
              <a:xfrm rot="19810620">
                <a:off x="4950687" y="4324253"/>
                <a:ext cx="411471" cy="115551"/>
              </a:xfrm>
              <a:prstGeom prst="rect">
                <a:avLst/>
              </a:prstGeom>
            </p:spPr>
          </p:pic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BE7FE110-470C-4A0A-B874-1834FC835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1534" y="4392954"/>
                <a:ext cx="120772" cy="9417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>
                <a:extLst>
                  <a:ext uri="{FF2B5EF4-FFF2-40B4-BE49-F238E27FC236}">
                    <a16:creationId xmlns:a16="http://schemas.microsoft.com/office/drawing/2014/main" id="{7D2E2B40-B54D-4785-A07C-8182FDA993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1432" y="4437339"/>
                <a:ext cx="120772" cy="9417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4F03F7BA-F63D-4C11-9F6D-7E5EC36B28B4}"/>
                    </a:ext>
                  </a:extLst>
                </p:cNvPr>
                <p:cNvSpPr txBox="1"/>
                <p:nvPr/>
              </p:nvSpPr>
              <p:spPr>
                <a:xfrm>
                  <a:off x="5288214" y="4383481"/>
                  <a:ext cx="3180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4F03F7BA-F63D-4C11-9F6D-7E5EC36B2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214" y="4383481"/>
                  <a:ext cx="31803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3077" r="-5769" b="-282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4EF2A70-21D7-4A83-BCA6-122235BFD301}"/>
              </a:ext>
            </a:extLst>
          </p:cNvPr>
          <p:cNvGrpSpPr/>
          <p:nvPr/>
        </p:nvGrpSpPr>
        <p:grpSpPr>
          <a:xfrm rot="16200000">
            <a:off x="9751223" y="3598985"/>
            <a:ext cx="538681" cy="429408"/>
            <a:chOff x="5048217" y="4208786"/>
            <a:chExt cx="538681" cy="429408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53A8BC13-0C45-4006-A09D-0448EBDCE76C}"/>
                </a:ext>
              </a:extLst>
            </p:cNvPr>
            <p:cNvGrpSpPr/>
            <p:nvPr/>
          </p:nvGrpSpPr>
          <p:grpSpPr>
            <a:xfrm rot="7200000">
              <a:off x="4941534" y="4324253"/>
              <a:ext cx="420624" cy="207258"/>
              <a:chOff x="4941534" y="4324253"/>
              <a:chExt cx="420624" cy="207258"/>
            </a:xfrm>
          </p:grpSpPr>
          <p:pic>
            <p:nvPicPr>
              <p:cNvPr id="77" name="图形 76" descr="热带场景 纯色填充">
                <a:extLst>
                  <a:ext uri="{FF2B5EF4-FFF2-40B4-BE49-F238E27FC236}">
                    <a16:creationId xmlns:a16="http://schemas.microsoft.com/office/drawing/2014/main" id="{C3A48C06-86AC-448A-ADA9-9AA20616F7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t="71917"/>
              <a:stretch/>
            </p:blipFill>
            <p:spPr>
              <a:xfrm rot="19810620">
                <a:off x="4950687" y="4324253"/>
                <a:ext cx="411471" cy="115551"/>
              </a:xfrm>
              <a:prstGeom prst="rect">
                <a:avLst/>
              </a:prstGeom>
            </p:spPr>
          </p:pic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1C059D9E-729A-4AA8-B7CF-3DE8D170E6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1534" y="4392954"/>
                <a:ext cx="120772" cy="9417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232ADC76-0C1E-44F2-95DD-A678F1905F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1432" y="4437339"/>
                <a:ext cx="120772" cy="9417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466D076B-9A6F-4779-9F79-05B0942280D0}"/>
                    </a:ext>
                  </a:extLst>
                </p:cNvPr>
                <p:cNvSpPr txBox="1"/>
                <p:nvPr/>
              </p:nvSpPr>
              <p:spPr>
                <a:xfrm rot="5400000">
                  <a:off x="5292042" y="4226643"/>
                  <a:ext cx="312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466D076B-9A6F-4779-9F79-05B094228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292042" y="4226643"/>
                  <a:ext cx="31271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3529" r="-5882" b="-282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6A296E79-C1E3-4991-B22F-7F27574833E2}"/>
                  </a:ext>
                </a:extLst>
              </p:cNvPr>
              <p:cNvSpPr txBox="1"/>
              <p:nvPr/>
            </p:nvSpPr>
            <p:spPr>
              <a:xfrm>
                <a:off x="10343788" y="4174388"/>
                <a:ext cx="109748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 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6A296E79-C1E3-4991-B22F-7F275748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788" y="4174388"/>
                <a:ext cx="1097480" cy="246221"/>
              </a:xfrm>
              <a:prstGeom prst="rect">
                <a:avLst/>
              </a:prstGeom>
              <a:blipFill>
                <a:blip r:embed="rId17"/>
                <a:stretch>
                  <a:fillRect l="-3889" r="-2778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图形 80" descr="雪花 纯色填充">
            <a:extLst>
              <a:ext uri="{FF2B5EF4-FFF2-40B4-BE49-F238E27FC236}">
                <a16:creationId xmlns:a16="http://schemas.microsoft.com/office/drawing/2014/main" id="{9B8389BA-AE65-4378-B244-CBB75EBA56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18597" y="4748714"/>
            <a:ext cx="533400" cy="53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28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4.79167E-6 -0.03959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3959 L 4.79167E-6 3.33333E-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/>
      <p:bldP spid="46" grpId="0" animBg="1"/>
      <p:bldP spid="47" grpId="0"/>
      <p:bldP spid="48" grpId="0"/>
      <p:bldP spid="49" grpId="0"/>
      <p:bldP spid="50" grpId="0"/>
      <p:bldP spid="51" grpId="0"/>
      <p:bldP spid="52" grpId="0" animBg="1"/>
      <p:bldP spid="53" grpId="0" animBg="1"/>
      <p:bldP spid="61" grpId="0"/>
      <p:bldP spid="62" grpId="0"/>
      <p:bldP spid="63" grpId="0"/>
      <p:bldP spid="64" grpId="0" animBg="1"/>
      <p:bldP spid="65" grpId="0" animBg="1"/>
      <p:bldP spid="65" grpId="1" animBg="1"/>
      <p:bldP spid="66" grpId="0" animBg="1"/>
      <p:bldP spid="66" grpId="1" animBg="1"/>
      <p:bldP spid="66" grpId="2" animBg="1"/>
      <p:bldP spid="67" grpId="0"/>
      <p:bldP spid="67" grpId="1"/>
      <p:bldP spid="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4AB77C-D517-456E-86C9-864BA8D2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6" y="3093814"/>
            <a:ext cx="2778499" cy="2683710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FEC310F-E56D-48DE-941A-84B5FC0C9DAB}"/>
              </a:ext>
            </a:extLst>
          </p:cNvPr>
          <p:cNvSpPr txBox="1"/>
          <p:nvPr/>
        </p:nvSpPr>
        <p:spPr>
          <a:xfrm>
            <a:off x="507460" y="1314720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诸如 等压过程、等温过程 等过程都可以实现 对外做功。但是，对外做功 必然伴随着 气体系统体积的变化。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因此人们无法 从单一过程中不断地让系统对外做功 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——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容器的体积无法做的无限大。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9" y="496110"/>
            <a:ext cx="215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循环过程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06D901-C26D-4DF7-B5E2-87547DB47907}"/>
              </a:ext>
            </a:extLst>
          </p:cNvPr>
          <p:cNvSpPr txBox="1"/>
          <p:nvPr/>
        </p:nvSpPr>
        <p:spPr>
          <a:xfrm>
            <a:off x="2665379" y="775742"/>
            <a:ext cx="1265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卡诺循环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9E9B5C8-BBF0-4295-A4D4-A219B83FF1D6}"/>
              </a:ext>
            </a:extLst>
          </p:cNvPr>
          <p:cNvSpPr txBox="1"/>
          <p:nvPr/>
        </p:nvSpPr>
        <p:spPr>
          <a:xfrm>
            <a:off x="507459" y="2293595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利用循环过程，人类制造了可以对外做功的热机，如蒸汽机、内燃机等。但热机在工作过程中总是会向外放热而损失能量。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如何提高热机的效率呢？法国工程师卡诺提出了 卡诺循环，指出了热机所能达到的理论最高效率。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29229AB-D7D0-4FB3-922E-6F663B300A9E}"/>
              </a:ext>
            </a:extLst>
          </p:cNvPr>
          <p:cNvSpPr/>
          <p:nvPr/>
        </p:nvSpPr>
        <p:spPr>
          <a:xfrm>
            <a:off x="1540315" y="3258557"/>
            <a:ext cx="1559859" cy="38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卡诺循环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CC4D299-D128-4E88-B1B5-35866B4B1B83}"/>
                  </a:ext>
                </a:extLst>
              </p:cNvPr>
              <p:cNvSpPr txBox="1"/>
              <p:nvPr/>
            </p:nvSpPr>
            <p:spPr>
              <a:xfrm>
                <a:off x="3630446" y="3258557"/>
                <a:ext cx="19093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600" dirty="0"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：等温膨胀</a:t>
                </a:r>
                <a:endParaRPr lang="en-US" altLang="zh-CN" sz="1600" dirty="0"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CC4D299-D128-4E88-B1B5-35866B4B1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46" y="3258557"/>
                <a:ext cx="1909350" cy="338554"/>
              </a:xfrm>
              <a:prstGeom prst="rect">
                <a:avLst/>
              </a:prstGeom>
              <a:blipFill>
                <a:blip r:embed="rId4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490C2D8-77E8-474B-9DE8-34B1D8F2FFF5}"/>
                  </a:ext>
                </a:extLst>
              </p:cNvPr>
              <p:cNvSpPr txBox="1"/>
              <p:nvPr/>
            </p:nvSpPr>
            <p:spPr>
              <a:xfrm>
                <a:off x="7518200" y="3254207"/>
                <a:ext cx="1913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𝑐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1600" dirty="0"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：等温收缩</a:t>
                </a:r>
                <a:endParaRPr lang="en-US" altLang="zh-CN" sz="1600" dirty="0"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490C2D8-77E8-474B-9DE8-34B1D8F2F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200" y="3254207"/>
                <a:ext cx="1913050" cy="338554"/>
              </a:xfrm>
              <a:prstGeom prst="rect">
                <a:avLst/>
              </a:prstGeom>
              <a:blipFill>
                <a:blip r:embed="rId5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95F69759-DA59-4B26-96DB-D926C97D4392}"/>
              </a:ext>
            </a:extLst>
          </p:cNvPr>
          <p:cNvGrpSpPr/>
          <p:nvPr/>
        </p:nvGrpSpPr>
        <p:grpSpPr>
          <a:xfrm>
            <a:off x="7321138" y="4311696"/>
            <a:ext cx="3853468" cy="700818"/>
            <a:chOff x="7321138" y="4318371"/>
            <a:chExt cx="3853468" cy="700818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658D307B-36CF-4A91-96E6-FFC5E24EEE8B}"/>
                </a:ext>
              </a:extLst>
            </p:cNvPr>
            <p:cNvSpPr/>
            <p:nvPr/>
          </p:nvSpPr>
          <p:spPr>
            <a:xfrm>
              <a:off x="7321138" y="4318371"/>
              <a:ext cx="3853468" cy="700818"/>
            </a:xfrm>
            <a:prstGeom prst="roundRect">
              <a:avLst>
                <a:gd name="adj" fmla="val 262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C75F7703-CF73-4E14-9771-8106DAA79581}"/>
                    </a:ext>
                  </a:extLst>
                </p:cNvPr>
                <p:cNvSpPr txBox="1"/>
                <p:nvPr/>
              </p:nvSpPr>
              <p:spPr>
                <a:xfrm>
                  <a:off x="7516477" y="4423290"/>
                  <a:ext cx="3462789" cy="4735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汉仪文黑-85W" panose="00020600040101010101" pitchFamily="18" charset="-122"/>
                      <a:ea typeface="汉仪文黑-85W" panose="00020600040101010101" pitchFamily="18" charset="-122"/>
                    </a:rPr>
                    <a:t>致冷系数：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𝑤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𝐴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|−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a14:m>
                  <a:endParaRPr lang="zh-CN" altLang="en-US" sz="1600" dirty="0">
                    <a:latin typeface="汉仪文黑-85W" panose="00020600040101010101" pitchFamily="18" charset="-122"/>
                    <a:ea typeface="汉仪文黑-85W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C75F7703-CF73-4E14-9771-8106DAA795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6477" y="4423290"/>
                  <a:ext cx="3462789" cy="473528"/>
                </a:xfrm>
                <a:prstGeom prst="rect">
                  <a:avLst/>
                </a:prstGeom>
                <a:blipFill>
                  <a:blip r:embed="rId6"/>
                  <a:stretch>
                    <a:fillRect b="-5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C069A11-5279-41A5-923B-F0704AE068E1}"/>
                  </a:ext>
                </a:extLst>
              </p:cNvPr>
              <p:cNvSpPr txBox="1"/>
              <p:nvPr/>
            </p:nvSpPr>
            <p:spPr>
              <a:xfrm>
                <a:off x="5572473" y="3254207"/>
                <a:ext cx="1913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𝑏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1600" dirty="0"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：绝热膨胀</a:t>
                </a:r>
                <a:endParaRPr lang="en-US" altLang="zh-CN" sz="1600" dirty="0"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C069A11-5279-41A5-923B-F0704AE06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473" y="3254207"/>
                <a:ext cx="1913050" cy="338554"/>
              </a:xfrm>
              <a:prstGeom prst="rect">
                <a:avLst/>
              </a:prstGeom>
              <a:blipFill>
                <a:blip r:embed="rId7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02D0592-5E5C-483D-9756-686607EA20B1}"/>
                  </a:ext>
                </a:extLst>
              </p:cNvPr>
              <p:cNvSpPr txBox="1"/>
              <p:nvPr/>
            </p:nvSpPr>
            <p:spPr>
              <a:xfrm>
                <a:off x="9463927" y="3258557"/>
                <a:ext cx="19104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：绝热收缩</a:t>
                </a:r>
                <a:endParaRPr lang="en-US" altLang="zh-CN" sz="1600" dirty="0"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02D0592-5E5C-483D-9756-686607EA2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927" y="3258557"/>
                <a:ext cx="1910455" cy="338554"/>
              </a:xfrm>
              <a:prstGeom prst="rect">
                <a:avLst/>
              </a:prstGeom>
              <a:blipFill>
                <a:blip r:embed="rId8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B4125A5A-E648-4045-B212-FAECA7E50556}"/>
              </a:ext>
            </a:extLst>
          </p:cNvPr>
          <p:cNvSpPr txBox="1"/>
          <p:nvPr/>
        </p:nvSpPr>
        <p:spPr>
          <a:xfrm>
            <a:off x="3685376" y="3654201"/>
            <a:ext cx="74892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等温过程 吸收的热量会全部用于做功</a:t>
            </a:r>
            <a:r>
              <a:rPr lang="en-US" altLang="zh-CN" sz="16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    </a:t>
            </a:r>
            <a:r>
              <a:rPr lang="zh-CN" altLang="en-US" sz="16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绝热过程 气体的内能会全部用于做功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FA59B17-C318-43B4-BA0E-F98BE20363E0}"/>
              </a:ext>
            </a:extLst>
          </p:cNvPr>
          <p:cNvGrpSpPr/>
          <p:nvPr/>
        </p:nvGrpSpPr>
        <p:grpSpPr>
          <a:xfrm>
            <a:off x="3685376" y="4311696"/>
            <a:ext cx="3337682" cy="700818"/>
            <a:chOff x="7836924" y="4318371"/>
            <a:chExt cx="3337682" cy="700818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F43ACB77-8C54-403B-A1B8-B46DEA9BF14D}"/>
                </a:ext>
              </a:extLst>
            </p:cNvPr>
            <p:cNvSpPr/>
            <p:nvPr/>
          </p:nvSpPr>
          <p:spPr>
            <a:xfrm>
              <a:off x="7836924" y="4318371"/>
              <a:ext cx="3337682" cy="700818"/>
            </a:xfrm>
            <a:prstGeom prst="roundRect">
              <a:avLst>
                <a:gd name="adj" fmla="val 262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763FDDFA-A983-4546-B802-68C39C032F7F}"/>
                    </a:ext>
                  </a:extLst>
                </p:cNvPr>
                <p:cNvSpPr txBox="1"/>
                <p:nvPr/>
              </p:nvSpPr>
              <p:spPr>
                <a:xfrm>
                  <a:off x="8063217" y="4423290"/>
                  <a:ext cx="2885095" cy="4809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汉仪文黑-85W" panose="00020600040101010101" pitchFamily="18" charset="-122"/>
                      <a:ea typeface="汉仪文黑-85W" panose="00020600040101010101" pitchFamily="18" charset="-122"/>
                    </a:rPr>
                    <a:t>热机效率：</a:t>
                  </a:r>
                  <a14:m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𝜂</m:t>
                      </m:r>
                      <m:r>
                        <a:rPr lang="en-US" altLang="zh-CN" sz="160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𝐴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=1−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a14:m>
                  <a:endParaRPr lang="zh-CN" altLang="en-US" sz="1600" dirty="0">
                    <a:latin typeface="汉仪文黑-85W" panose="00020600040101010101" pitchFamily="18" charset="-122"/>
                    <a:ea typeface="汉仪文黑-85W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763FDDFA-A983-4546-B802-68C39C032F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3217" y="4423290"/>
                  <a:ext cx="2885095" cy="480966"/>
                </a:xfrm>
                <a:prstGeom prst="rect">
                  <a:avLst/>
                </a:prstGeom>
                <a:blipFill>
                  <a:blip r:embed="rId9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AA09BB27-707F-4831-A19A-118337BBC2F6}"/>
                  </a:ext>
                </a:extLst>
              </p:cNvPr>
              <p:cNvSpPr txBox="1"/>
              <p:nvPr/>
            </p:nvSpPr>
            <p:spPr>
              <a:xfrm>
                <a:off x="3685376" y="5117433"/>
                <a:ext cx="69508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卡诺热机的热机效率仅与高低温热源有关。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做功时，热源温度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越高效率越高；致冷时，制冷温度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越低需求外功越多。</a:t>
                </a: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AA09BB27-707F-4831-A19A-118337BBC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376" y="5117433"/>
                <a:ext cx="6950877" cy="492443"/>
              </a:xfrm>
              <a:prstGeom prst="rect">
                <a:avLst/>
              </a:prstGeom>
              <a:blipFill>
                <a:blip r:embed="rId10"/>
                <a:stretch>
                  <a:fillRect l="-1842" t="-12346" r="-877" b="-23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8964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32" grpId="0" animBg="1"/>
      <p:bldP spid="47" grpId="0"/>
      <p:bldP spid="48" grpId="0"/>
      <p:bldP spid="44" grpId="0"/>
      <p:bldP spid="45" grpId="0"/>
      <p:bldP spid="54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3.1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：一卡诺热机的低温热源温度为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12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℃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，效率为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40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%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。若将其效率提高到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5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0 %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，则高温热源温度需提高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</a:t>
                </a: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blipFill>
                <a:blip r:embed="rId3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6" y="1828302"/>
                <a:ext cx="11108177" cy="104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解：卡诺热机的热机效率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𝜂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=1−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12+273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=0.4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=475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𝜂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12+273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.5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′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570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故高温热源温度需提高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9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5 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1828302"/>
                <a:ext cx="11108177" cy="1041311"/>
              </a:xfrm>
              <a:prstGeom prst="rect">
                <a:avLst/>
              </a:prstGeom>
              <a:blipFill>
                <a:blip r:embed="rId4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DB8DE9-64A6-4F38-936C-A8A6EAC26560}"/>
                  </a:ext>
                </a:extLst>
              </p:cNvPr>
              <p:cNvSpPr txBox="1"/>
              <p:nvPr/>
            </p:nvSpPr>
            <p:spPr>
              <a:xfrm>
                <a:off x="507456" y="3029798"/>
                <a:ext cx="1110817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3.2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：如图，理想气体的卡诺循环中两绝热线下的面积为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________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DB8DE9-64A6-4F38-936C-A8A6EAC26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3029798"/>
                <a:ext cx="11108178" cy="426463"/>
              </a:xfrm>
              <a:prstGeom prst="rect">
                <a:avLst/>
              </a:prstGeom>
              <a:blipFill>
                <a:blip r:embed="rId5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45CAA0-6D72-4804-B8AF-EBB57F07C4E6}"/>
                  </a:ext>
                </a:extLst>
              </p:cNvPr>
              <p:cNvSpPr txBox="1"/>
              <p:nvPr/>
            </p:nvSpPr>
            <p:spPr>
              <a:xfrm>
                <a:off x="507456" y="3456169"/>
                <a:ext cx="9387519" cy="412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解：由于等温过程不会改变气体内能，因此绝热过程中气体内能与功的转化始终相等。填“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”。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45CAA0-6D72-4804-B8AF-EBB57F07C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3456169"/>
                <a:ext cx="9387519" cy="412998"/>
              </a:xfrm>
              <a:prstGeom prst="rect">
                <a:avLst/>
              </a:prstGeom>
              <a:blipFill>
                <a:blip r:embed="rId6"/>
                <a:stretch>
                  <a:fillRect l="-325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DEFA2C7-C7EA-45F2-B305-00E72D44FCDC}"/>
              </a:ext>
            </a:extLst>
          </p:cNvPr>
          <p:cNvSpPr txBox="1"/>
          <p:nvPr/>
        </p:nvSpPr>
        <p:spPr>
          <a:xfrm>
            <a:off x="507459" y="496110"/>
            <a:ext cx="215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循环过程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D5FDE2-A3F2-4C5D-9A3C-52D729E83506}"/>
              </a:ext>
            </a:extLst>
          </p:cNvPr>
          <p:cNvSpPr txBox="1"/>
          <p:nvPr/>
        </p:nvSpPr>
        <p:spPr>
          <a:xfrm>
            <a:off x="2665379" y="775742"/>
            <a:ext cx="1666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卡诺循环的应用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6CE9FE-B33B-41DB-9CB3-6C96826245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7310" y="2440095"/>
            <a:ext cx="1604900" cy="1702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942A6E-A807-4945-A373-5BB15698CCAC}"/>
                  </a:ext>
                </a:extLst>
              </p:cNvPr>
              <p:cNvSpPr txBox="1"/>
              <p:nvPr/>
            </p:nvSpPr>
            <p:spPr>
              <a:xfrm>
                <a:off x="507455" y="4142855"/>
                <a:ext cx="11108178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3.3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：某理想气体进行了如图的两次卡诺循环，且循环曲线所围的面积相等。若循环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1,2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的效率为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𝜂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𝜂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′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在高温热源处吸收的热量为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′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𝜂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________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𝜂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′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________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′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4942A6E-A807-4945-A373-5BB15698C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5" y="4142855"/>
                <a:ext cx="11108178" cy="795795"/>
              </a:xfrm>
              <a:prstGeom prst="rect">
                <a:avLst/>
              </a:prstGeom>
              <a:blipFill>
                <a:blip r:embed="rId8"/>
                <a:stretch>
                  <a:fillRect l="-27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10E9FD5-5DD6-4A39-A23C-9BAA4CC92B57}"/>
                  </a:ext>
                </a:extLst>
              </p:cNvPr>
              <p:cNvSpPr txBox="1"/>
              <p:nvPr/>
            </p:nvSpPr>
            <p:spPr>
              <a:xfrm>
                <a:off x="507455" y="4874468"/>
                <a:ext cx="9387519" cy="9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解：由图可知，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&lt;</m:t>
                    </m:r>
                    <m:sSubSup>
                      <m:sSubSup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sup>
                    </m:sSubSup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&gt;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′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&gt;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，则由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𝜂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得，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𝜂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&lt;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𝜂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′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两循环的对外净功相等，则吸热少的效率高，故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&gt;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𝑄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′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10E9FD5-5DD6-4A39-A23C-9BAA4CC92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5" y="4874468"/>
                <a:ext cx="9387519" cy="983154"/>
              </a:xfrm>
              <a:prstGeom prst="rect">
                <a:avLst/>
              </a:prstGeom>
              <a:blipFill>
                <a:blip r:embed="rId9"/>
                <a:stretch>
                  <a:fillRect l="-325" b="-6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21AF88AC-3EB3-49A9-9BC3-D267416550AD}"/>
              </a:ext>
            </a:extLst>
          </p:cNvPr>
          <p:cNvGrpSpPr/>
          <p:nvPr/>
        </p:nvGrpSpPr>
        <p:grpSpPr>
          <a:xfrm>
            <a:off x="9894975" y="4464710"/>
            <a:ext cx="1789570" cy="1392912"/>
            <a:chOff x="9894975" y="4187117"/>
            <a:chExt cx="1789570" cy="13929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50A06F-C9DA-427F-9202-09E21374C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4975" y="4187117"/>
              <a:ext cx="1789570" cy="139291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40C908B-499B-4BB3-B295-8C0D7434357C}"/>
                </a:ext>
              </a:extLst>
            </p:cNvPr>
            <p:cNvSpPr txBox="1"/>
            <p:nvPr/>
          </p:nvSpPr>
          <p:spPr>
            <a:xfrm>
              <a:off x="10143781" y="470591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1</a:t>
              </a:r>
              <a:endParaRPr lang="zh-CN" altLang="en-US" sz="12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5873670-C30A-42AE-B16C-B38F0C06562E}"/>
                </a:ext>
              </a:extLst>
            </p:cNvPr>
            <p:cNvSpPr txBox="1"/>
            <p:nvPr/>
          </p:nvSpPr>
          <p:spPr>
            <a:xfrm>
              <a:off x="10656550" y="4312358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2</a:t>
              </a:r>
              <a:endParaRPr lang="zh-CN" alt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400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22" grpId="0"/>
      <p:bldP spid="23" grpId="0" uiExpand="1" build="p"/>
      <p:bldP spid="13" grpId="0"/>
      <p:bldP spid="1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3.4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：有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mol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刚性双原子气体经历了如图的循环。试计算：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(1)</a:t>
                </a: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系统对外做的净功；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(2)</a:t>
                </a: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该循环热机的热机效率。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blipFill>
                <a:blip r:embed="rId3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6" y="1945036"/>
                <a:ext cx="11108177" cy="3487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(1)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等温过程中，系统对外的功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𝑅𝑇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等压过程中，外界对系统的功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0.5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=0.5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等体过程中不做功。故系统对外的净功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=(</m:t>
                    </m:r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ln</m:t>
                        </m:r>
                      </m:fName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−0.5)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(2)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等温过程中，吸热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𝑎𝑏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等压过程中，由图知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&gt;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，故放热。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等体过程中，吸热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𝑐𝑎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=1.25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故热机效率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𝜂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𝑎𝑏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𝑐𝑎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e>
                        </m:func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−0.5</m:t>
                        </m:r>
                      </m:num>
                      <m:den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e>
                        </m:fun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+1.25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1945036"/>
                <a:ext cx="11108177" cy="3487430"/>
              </a:xfrm>
              <a:prstGeom prst="rect">
                <a:avLst/>
              </a:prstGeom>
              <a:blipFill>
                <a:blip r:embed="rId4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DEFA2C7-C7EA-45F2-B305-00E72D44FCDC}"/>
              </a:ext>
            </a:extLst>
          </p:cNvPr>
          <p:cNvSpPr txBox="1"/>
          <p:nvPr/>
        </p:nvSpPr>
        <p:spPr>
          <a:xfrm>
            <a:off x="507459" y="496110"/>
            <a:ext cx="215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循环过程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D5FDE2-A3F2-4C5D-9A3C-52D729E83506}"/>
              </a:ext>
            </a:extLst>
          </p:cNvPr>
          <p:cNvSpPr txBox="1"/>
          <p:nvPr/>
        </p:nvSpPr>
        <p:spPr>
          <a:xfrm>
            <a:off x="2665379" y="775742"/>
            <a:ext cx="1666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循环效率的计算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1E819-2BCB-4CCC-BDE5-9DD85CD33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584" y="1945036"/>
            <a:ext cx="3433960" cy="25488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051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3.5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(1)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夏季使用空调使室内凉爽，需将热量以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2000 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J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的功率向室外排出。室内温度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27 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℃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，室外温度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3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7 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℃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，求空调的最小功率。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(2)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冬季使用空调使室内温暖，空调功率用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(1)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的结果。室内温度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27 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℃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，室外温度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−3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℃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，求每秒传入室内的热量。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795795"/>
              </a:xfrm>
              <a:prstGeom prst="rect">
                <a:avLst/>
              </a:prstGeom>
              <a:blipFill>
                <a:blip r:embed="rId3"/>
                <a:stretch>
                  <a:fillRect l="-274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6" y="2267381"/>
                <a:ext cx="11108177" cy="267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(1)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高温热源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=310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，低温热源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=3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则卡诺致冷机的致冷系数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=30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𝑤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2000 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J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=66.67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J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(2)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高温热源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300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，低温热源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270 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空调由热泵制热，热泵系数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=9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由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𝑒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2000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30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J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′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600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J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则传入室内的热量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=666.67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J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2267381"/>
                <a:ext cx="11108177" cy="2679323"/>
              </a:xfrm>
              <a:prstGeom prst="rect">
                <a:avLst/>
              </a:prstGeom>
              <a:blipFill>
                <a:blip r:embed="rId4"/>
                <a:stretch>
                  <a:fillRect l="-274" b="-1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DEFA2C7-C7EA-45F2-B305-00E72D44FCDC}"/>
              </a:ext>
            </a:extLst>
          </p:cNvPr>
          <p:cNvSpPr txBox="1"/>
          <p:nvPr/>
        </p:nvSpPr>
        <p:spPr>
          <a:xfrm>
            <a:off x="507459" y="496110"/>
            <a:ext cx="215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循环过程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D5FDE2-A3F2-4C5D-9A3C-52D729E83506}"/>
              </a:ext>
            </a:extLst>
          </p:cNvPr>
          <p:cNvSpPr txBox="1"/>
          <p:nvPr/>
        </p:nvSpPr>
        <p:spPr>
          <a:xfrm>
            <a:off x="2665379" y="775742"/>
            <a:ext cx="1666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卡诺循环的计算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E2DDB4-73F3-4235-AAF9-E41555BB4246}"/>
              </a:ext>
            </a:extLst>
          </p:cNvPr>
          <p:cNvSpPr/>
          <p:nvPr/>
        </p:nvSpPr>
        <p:spPr>
          <a:xfrm>
            <a:off x="10660005" y="3515432"/>
            <a:ext cx="955628" cy="14562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732CB9-1FF8-485C-AD57-C4691960AF6C}"/>
              </a:ext>
            </a:extLst>
          </p:cNvPr>
          <p:cNvSpPr/>
          <p:nvPr/>
        </p:nvSpPr>
        <p:spPr>
          <a:xfrm>
            <a:off x="9649522" y="3515432"/>
            <a:ext cx="984645" cy="14562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D9CC48-D4BF-4CED-9D96-9A6234C6BC65}"/>
              </a:ext>
            </a:extLst>
          </p:cNvPr>
          <p:cNvSpPr txBox="1"/>
          <p:nvPr/>
        </p:nvSpPr>
        <p:spPr>
          <a:xfrm>
            <a:off x="9755277" y="4653354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室内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CDFF00-6B44-461D-A583-BB5437082BD4}"/>
              </a:ext>
            </a:extLst>
          </p:cNvPr>
          <p:cNvSpPr txBox="1"/>
          <p:nvPr/>
        </p:nvSpPr>
        <p:spPr>
          <a:xfrm>
            <a:off x="11140970" y="4648724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室外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238D208-3258-4C99-9FF0-3A5C8306342C}"/>
              </a:ext>
            </a:extLst>
          </p:cNvPr>
          <p:cNvGrpSpPr/>
          <p:nvPr/>
        </p:nvGrpSpPr>
        <p:grpSpPr>
          <a:xfrm rot="5400000">
            <a:off x="9732231" y="3937760"/>
            <a:ext cx="458667" cy="420624"/>
            <a:chOff x="5048217" y="4217570"/>
            <a:chExt cx="458667" cy="42062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C4CF957-E991-492A-95BD-CB37BA51D6DD}"/>
                </a:ext>
              </a:extLst>
            </p:cNvPr>
            <p:cNvGrpSpPr/>
            <p:nvPr/>
          </p:nvGrpSpPr>
          <p:grpSpPr>
            <a:xfrm rot="7200000">
              <a:off x="4941534" y="4324253"/>
              <a:ext cx="420624" cy="207258"/>
              <a:chOff x="4941534" y="4324253"/>
              <a:chExt cx="420624" cy="207258"/>
            </a:xfrm>
          </p:grpSpPr>
          <p:pic>
            <p:nvPicPr>
              <p:cNvPr id="26" name="图形 25" descr="热带场景 纯色填充">
                <a:extLst>
                  <a:ext uri="{FF2B5EF4-FFF2-40B4-BE49-F238E27FC236}">
                    <a16:creationId xmlns:a16="http://schemas.microsoft.com/office/drawing/2014/main" id="{BC522CDE-33C3-4FA0-B489-EC40CEE621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71917"/>
              <a:stretch/>
            </p:blipFill>
            <p:spPr>
              <a:xfrm rot="19810620">
                <a:off x="4950687" y="4324253"/>
                <a:ext cx="411471" cy="115551"/>
              </a:xfrm>
              <a:prstGeom prst="rect">
                <a:avLst/>
              </a:prstGeom>
            </p:spPr>
          </p:pic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019D2807-0C6B-4CC5-8C40-F0820AA4C4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1534" y="4392954"/>
                <a:ext cx="120772" cy="9417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B121858C-F454-46B4-B0DB-0EF37C39B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1432" y="4437339"/>
                <a:ext cx="120772" cy="94172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A9310602-88CB-4B2A-B771-203484ACEC86}"/>
                    </a:ext>
                  </a:extLst>
                </p:cNvPr>
                <p:cNvSpPr txBox="1"/>
                <p:nvPr/>
              </p:nvSpPr>
              <p:spPr>
                <a:xfrm rot="16200000">
                  <a:off x="5209367" y="4274571"/>
                  <a:ext cx="3180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A9310602-88CB-4B2A-B771-203484ACE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209367" y="4274571"/>
                  <a:ext cx="31803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642" r="-5660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293B601-24E0-4BA5-BF5C-B1A5D733B65A}"/>
              </a:ext>
            </a:extLst>
          </p:cNvPr>
          <p:cNvGrpSpPr/>
          <p:nvPr/>
        </p:nvGrpSpPr>
        <p:grpSpPr>
          <a:xfrm rot="5400000">
            <a:off x="11043288" y="3943069"/>
            <a:ext cx="538682" cy="429408"/>
            <a:chOff x="5048217" y="4208786"/>
            <a:chExt cx="538682" cy="429408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1EC2CAE-DE37-4A6C-8DFD-374CDC0D597C}"/>
                </a:ext>
              </a:extLst>
            </p:cNvPr>
            <p:cNvGrpSpPr/>
            <p:nvPr/>
          </p:nvGrpSpPr>
          <p:grpSpPr>
            <a:xfrm rot="7200000">
              <a:off x="4941534" y="4324253"/>
              <a:ext cx="420624" cy="207258"/>
              <a:chOff x="4941534" y="4324253"/>
              <a:chExt cx="420624" cy="207258"/>
            </a:xfrm>
          </p:grpSpPr>
          <p:pic>
            <p:nvPicPr>
              <p:cNvPr id="32" name="图形 31" descr="热带场景 纯色填充">
                <a:extLst>
                  <a:ext uri="{FF2B5EF4-FFF2-40B4-BE49-F238E27FC236}">
                    <a16:creationId xmlns:a16="http://schemas.microsoft.com/office/drawing/2014/main" id="{AD16B272-59E2-48E5-BCFD-C36AD9EAD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71917"/>
              <a:stretch/>
            </p:blipFill>
            <p:spPr>
              <a:xfrm rot="19810620">
                <a:off x="4950687" y="4324253"/>
                <a:ext cx="411471" cy="115551"/>
              </a:xfrm>
              <a:prstGeom prst="rect">
                <a:avLst/>
              </a:prstGeom>
            </p:spPr>
          </p:pic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970860E8-1C7B-47E9-8EFE-44ACBC7EC9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1534" y="4392954"/>
                <a:ext cx="120772" cy="9417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2CA32288-F7A0-4657-9BA2-DD766A7AA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71432" y="4437339"/>
                <a:ext cx="120772" cy="9417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809D349-0848-4679-9F38-39F2FFFE435E}"/>
                    </a:ext>
                  </a:extLst>
                </p:cNvPr>
                <p:cNvSpPr txBox="1"/>
                <p:nvPr/>
              </p:nvSpPr>
              <p:spPr>
                <a:xfrm rot="16200000">
                  <a:off x="5292043" y="4226643"/>
                  <a:ext cx="3127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8809D349-0848-4679-9F38-39F2FFFE4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292043" y="4226643"/>
                  <a:ext cx="31271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3529" r="-5882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10B4EA7-E9EF-4AC0-8801-A5BEF63B31B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3" b="54809"/>
          <a:stretch/>
        </p:blipFill>
        <p:spPr>
          <a:xfrm>
            <a:off x="10110757" y="3743259"/>
            <a:ext cx="1123177" cy="723147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58F034-74CB-4B78-AEDB-24504BC922E0}"/>
              </a:ext>
            </a:extLst>
          </p:cNvPr>
          <p:cNvGrpSpPr/>
          <p:nvPr/>
        </p:nvGrpSpPr>
        <p:grpSpPr>
          <a:xfrm>
            <a:off x="10590311" y="3644912"/>
            <a:ext cx="410703" cy="297561"/>
            <a:chOff x="8339514" y="5444938"/>
            <a:chExt cx="410703" cy="297561"/>
          </a:xfrm>
        </p:grpSpPr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A9B0F13A-75B8-49B0-8423-B617FD6D47D2}"/>
                </a:ext>
              </a:extLst>
            </p:cNvPr>
            <p:cNvSpPr/>
            <p:nvPr/>
          </p:nvSpPr>
          <p:spPr>
            <a:xfrm>
              <a:off x="8339514" y="5454201"/>
              <a:ext cx="124430" cy="288298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A6C04D4-B6EE-46EB-90D5-1B34B67FCD46}"/>
                    </a:ext>
                  </a:extLst>
                </p:cNvPr>
                <p:cNvSpPr txBox="1"/>
                <p:nvPr/>
              </p:nvSpPr>
              <p:spPr>
                <a:xfrm>
                  <a:off x="8539583" y="5444938"/>
                  <a:ext cx="2106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A6C04D4-B6EE-46EB-90D5-1B34B67FC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583" y="5444938"/>
                  <a:ext cx="21063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857" r="-22857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401571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022E-16 L 0.08125 1.11022E-1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022E-16 L -0.08125 1.11022E-1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0.11224 3.7037E-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11081 -0.0016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8" grpId="0" animBg="1"/>
      <p:bldP spid="8" grpId="1" animBg="1"/>
      <p:bldP spid="11" grpId="0" animBg="1"/>
      <p:bldP spid="11" grpId="1" animBg="1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FEC310F-E56D-48DE-941A-84B5FC0C9DAB}"/>
              </a:ext>
            </a:extLst>
          </p:cNvPr>
          <p:cNvSpPr txBox="1"/>
          <p:nvPr/>
        </p:nvSpPr>
        <p:spPr>
          <a:xfrm>
            <a:off x="507460" y="1314720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自然界的宏观热现象均具有方向性。例如，摩擦做功可以生热，但热量无法再变回功。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8" y="496110"/>
            <a:ext cx="302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热力学第二定律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06D901-C26D-4DF7-B5E2-87547DB47907}"/>
              </a:ext>
            </a:extLst>
          </p:cNvPr>
          <p:cNvSpPr txBox="1"/>
          <p:nvPr/>
        </p:nvSpPr>
        <p:spPr>
          <a:xfrm>
            <a:off x="3530431" y="775742"/>
            <a:ext cx="1786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第二定律的表述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089739-86DB-4244-A851-84CCE4724FFF}"/>
              </a:ext>
            </a:extLst>
          </p:cNvPr>
          <p:cNvSpPr/>
          <p:nvPr/>
        </p:nvSpPr>
        <p:spPr>
          <a:xfrm>
            <a:off x="576365" y="1984605"/>
            <a:ext cx="1937016" cy="49329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热力学第二定律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CE3E16-670E-4ABC-AD44-7F2EA1DBE51D}"/>
              </a:ext>
            </a:extLst>
          </p:cNvPr>
          <p:cNvSpPr txBox="1"/>
          <p:nvPr/>
        </p:nvSpPr>
        <p:spPr>
          <a:xfrm>
            <a:off x="2656432" y="1990496"/>
            <a:ext cx="89602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（开尔文表述）不可能从单一热源吸收热量，使之完全变为功而不产生其他影响。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指出了功热转换的不可逆性。功可以自发的变为热，但热不可能自发的全部变为功。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B899400-A2B0-4729-A680-E8564DBB39EA}"/>
              </a:ext>
            </a:extLst>
          </p:cNvPr>
          <p:cNvSpPr txBox="1"/>
          <p:nvPr/>
        </p:nvSpPr>
        <p:spPr>
          <a:xfrm>
            <a:off x="507460" y="3581485"/>
            <a:ext cx="111081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开尔文表述 和 克劳修斯表述 是完全等价的。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由此可见，满足 热力学第一定律 的过程也并不一定能够真实发生，必须还要满足第二定律。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热力学第二定律的开尔文表述指出，「第二类永动机」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（从单一热源吸收热量且完全转化为功）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的机器是不可能实现的。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2D26A2-67EC-4BEF-9A71-AF5DBFD8F7ED}"/>
              </a:ext>
            </a:extLst>
          </p:cNvPr>
          <p:cNvSpPr txBox="1"/>
          <p:nvPr/>
        </p:nvSpPr>
        <p:spPr>
          <a:xfrm>
            <a:off x="2656432" y="2738172"/>
            <a:ext cx="89602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（克劳修斯表述）热量不能自动的从低温物体传向高温物体。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指出了热传导过程的不可逆性。热量可以自发地由高温物体传向低温物体，反之则不可以。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21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  <p:bldP spid="23" grpId="0" animBg="1"/>
      <p:bldP spid="27" grpId="0"/>
      <p:bldP spid="40" grpId="0" uiExpand="1" build="p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4808906" y="496110"/>
            <a:ext cx="257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热学 是研究物质热现象、热运动及其规律性的理论。主要有两种描述热学系统的方法：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9747D1-2D37-44EA-B6C8-E8D774465681}"/>
              </a:ext>
            </a:extLst>
          </p:cNvPr>
          <p:cNvSpPr/>
          <p:nvPr/>
        </p:nvSpPr>
        <p:spPr>
          <a:xfrm>
            <a:off x="1321542" y="2159571"/>
            <a:ext cx="2149173" cy="46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微观描述方法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49329834-FE20-4C18-8F2E-218EAC654F18}"/>
              </a:ext>
            </a:extLst>
          </p:cNvPr>
          <p:cNvSpPr/>
          <p:nvPr/>
        </p:nvSpPr>
        <p:spPr>
          <a:xfrm>
            <a:off x="8721287" y="2159571"/>
            <a:ext cx="2149173" cy="46721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宏观描述方法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780AA8-B8A6-4D2A-A9FB-D041C30FC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23" t="7335" r="57241" b="64135"/>
          <a:stretch/>
        </p:blipFill>
        <p:spPr>
          <a:xfrm>
            <a:off x="3636502" y="1924263"/>
            <a:ext cx="1174703" cy="7763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8A7D85E-6495-41C8-B2CC-20951607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140" y="2021056"/>
            <a:ext cx="1772761" cy="133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2C73E54-D2CF-48A8-9C1D-B4CB985F2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19" b="32243" l="61433" r="89062"/>
                    </a14:imgEffect>
                  </a14:imgLayer>
                </a14:imgProps>
              </a:ext>
            </a:extLst>
          </a:blip>
          <a:srcRect l="57980" t="6566" r="7484" b="64904"/>
          <a:stretch/>
        </p:blipFill>
        <p:spPr>
          <a:xfrm>
            <a:off x="3636501" y="2575753"/>
            <a:ext cx="1174703" cy="776326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7548AC6-DD5E-4899-8877-4B9539D92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91" t="60104" r="66510" b="5715"/>
          <a:stretch/>
        </p:blipFill>
        <p:spPr>
          <a:xfrm>
            <a:off x="4808906" y="2221529"/>
            <a:ext cx="533956" cy="9300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6D633B-A4BE-4D76-ABFA-D94CA568CDAF}"/>
              </a:ext>
            </a:extLst>
          </p:cNvPr>
          <p:cNvSpPr txBox="1"/>
          <p:nvPr/>
        </p:nvSpPr>
        <p:spPr>
          <a:xfrm>
            <a:off x="1598531" y="2794639"/>
            <a:ext cx="159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汉仪文黑-85W" panose="00020600040101010101" pitchFamily="18" charset="-122"/>
                <a:ea typeface="汉仪文黑-85W" panose="00020600040101010101" pitchFamily="18" charset="-122"/>
              </a:rPr>
              <a:t>统计物理学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6247AED-3EAC-4256-A128-C47DE2BA769A}"/>
              </a:ext>
            </a:extLst>
          </p:cNvPr>
          <p:cNvSpPr txBox="1"/>
          <p:nvPr/>
        </p:nvSpPr>
        <p:spPr>
          <a:xfrm>
            <a:off x="8998276" y="2794639"/>
            <a:ext cx="159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汉仪文黑-85W" panose="00020600040101010101" pitchFamily="18" charset="-122"/>
                <a:ea typeface="汉仪文黑-85W" panose="00020600040101010101" pitchFamily="18" charset="-122"/>
              </a:rPr>
              <a:t>热力学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0712BD-25AB-4864-9E92-4EF1E13B30F9}"/>
              </a:ext>
            </a:extLst>
          </p:cNvPr>
          <p:cNvSpPr txBox="1"/>
          <p:nvPr/>
        </p:nvSpPr>
        <p:spPr>
          <a:xfrm>
            <a:off x="1175241" y="3060813"/>
            <a:ext cx="2441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从物质的微观结构出发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296E5A6-D3C2-4350-9E9D-4F98CA00E26C}"/>
              </a:ext>
            </a:extLst>
          </p:cNvPr>
          <p:cNvSpPr txBox="1"/>
          <p:nvPr/>
        </p:nvSpPr>
        <p:spPr>
          <a:xfrm>
            <a:off x="8578322" y="3065829"/>
            <a:ext cx="2441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从客观的现象和事实出发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9FC24B-7CBC-4964-80B6-B498D7B2CE2B}"/>
              </a:ext>
            </a:extLst>
          </p:cNvPr>
          <p:cNvSpPr txBox="1"/>
          <p:nvPr/>
        </p:nvSpPr>
        <p:spPr>
          <a:xfrm>
            <a:off x="1175241" y="3530735"/>
            <a:ext cx="40213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物质由大量</a:t>
            </a:r>
            <a:r>
              <a:rPr lang="zh-CN" altLang="en-US" sz="16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微观粒子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组成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以</a:t>
            </a:r>
            <a:r>
              <a:rPr lang="zh-CN" altLang="en-US" sz="16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微观粒子的运动规律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为基础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推断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出由其组成的物质性质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552CC5D-2EA4-4F3B-9D3D-94458A7BBEC7}"/>
              </a:ext>
            </a:extLst>
          </p:cNvPr>
          <p:cNvSpPr txBox="1"/>
          <p:nvPr/>
        </p:nvSpPr>
        <p:spPr>
          <a:xfrm>
            <a:off x="6995439" y="3530735"/>
            <a:ext cx="4021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宏观物质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表现出热效应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r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以</a:t>
            </a:r>
            <a:r>
              <a:rPr lang="zh-CN" altLang="en-US" sz="16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客观的实验结果与现象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为基础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r"/>
            <a:r>
              <a:rPr lang="zh-CN" altLang="en-US" sz="16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归纳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出宏观物质所服从的规律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D0E78A9-D835-4A19-BDF6-7ADA6722BEC5}"/>
              </a:ext>
            </a:extLst>
          </p:cNvPr>
          <p:cNvSpPr/>
          <p:nvPr/>
        </p:nvSpPr>
        <p:spPr>
          <a:xfrm>
            <a:off x="5136222" y="3930845"/>
            <a:ext cx="1919556" cy="430887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仅讨论气体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488F98-8969-402A-A661-6B9C1A775C1D}"/>
              </a:ext>
            </a:extLst>
          </p:cNvPr>
          <p:cNvSpPr txBox="1"/>
          <p:nvPr/>
        </p:nvSpPr>
        <p:spPr>
          <a:xfrm>
            <a:off x="1536791" y="5022600"/>
            <a:ext cx="29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由文艺黑" panose="00020600040101010101" pitchFamily="18" charset="-122"/>
                <a:ea typeface="字由文艺黑" panose="00020600040101010101" pitchFamily="18" charset="-122"/>
              </a:rPr>
              <a:t>气体动理论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（第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讲）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B6E0989-3D2E-4BBE-85D6-F4B52381A0E7}"/>
              </a:ext>
            </a:extLst>
          </p:cNvPr>
          <p:cNvSpPr txBox="1"/>
          <p:nvPr/>
        </p:nvSpPr>
        <p:spPr>
          <a:xfrm>
            <a:off x="7713443" y="5022600"/>
            <a:ext cx="29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（第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17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讲）</a:t>
            </a:r>
            <a:r>
              <a:rPr lang="zh-CN" altLang="en-US" sz="2400" dirty="0">
                <a:latin typeface="字由文艺黑" panose="00020600040101010101" pitchFamily="18" charset="-122"/>
                <a:ea typeface="字由文艺黑" panose="00020600040101010101" pitchFamily="18" charset="-122"/>
              </a:rPr>
              <a:t>热力学基础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2F57EB21-293C-4601-B543-603B86F2D11F}"/>
              </a:ext>
            </a:extLst>
          </p:cNvPr>
          <p:cNvSpPr/>
          <p:nvPr/>
        </p:nvSpPr>
        <p:spPr>
          <a:xfrm>
            <a:off x="2304239" y="4514675"/>
            <a:ext cx="183778" cy="371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id="{1D5E5D6D-BC2F-4A9D-80F5-550488378A81}"/>
              </a:ext>
            </a:extLst>
          </p:cNvPr>
          <p:cNvSpPr/>
          <p:nvPr/>
        </p:nvSpPr>
        <p:spPr>
          <a:xfrm>
            <a:off x="9703984" y="4510693"/>
            <a:ext cx="183778" cy="37102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B5AAAF8-4638-4B3D-B96C-2A27525579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1712" y="3812827"/>
            <a:ext cx="2828576" cy="1766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736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528CDC1F-835D-4068-9E16-7CCA2490DBD9}"/>
              </a:ext>
            </a:extLst>
          </p:cNvPr>
          <p:cNvGrpSpPr/>
          <p:nvPr/>
        </p:nvGrpSpPr>
        <p:grpSpPr>
          <a:xfrm>
            <a:off x="951366" y="5152030"/>
            <a:ext cx="217470" cy="634483"/>
            <a:chOff x="951366" y="5152030"/>
            <a:chExt cx="217470" cy="634483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0127C2A2-6228-4D7C-A877-488CA272E38E}"/>
                </a:ext>
              </a:extLst>
            </p:cNvPr>
            <p:cNvCxnSpPr>
              <a:cxnSpLocks/>
            </p:cNvCxnSpPr>
            <p:nvPr/>
          </p:nvCxnSpPr>
          <p:spPr>
            <a:xfrm>
              <a:off x="951366" y="5152030"/>
              <a:ext cx="0" cy="634483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1561E426-BB9D-4A44-95DE-DBE443DC167F}"/>
                </a:ext>
              </a:extLst>
            </p:cNvPr>
            <p:cNvCxnSpPr/>
            <p:nvPr/>
          </p:nvCxnSpPr>
          <p:spPr>
            <a:xfrm>
              <a:off x="951366" y="5447959"/>
              <a:ext cx="21747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2516B855-86D3-475B-9E5E-202F00F547F5}"/>
                </a:ext>
              </a:extLst>
            </p:cNvPr>
            <p:cNvCxnSpPr/>
            <p:nvPr/>
          </p:nvCxnSpPr>
          <p:spPr>
            <a:xfrm>
              <a:off x="951366" y="5786513"/>
              <a:ext cx="21747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FEC310F-E56D-48DE-941A-84B5FC0C9DAB}"/>
              </a:ext>
            </a:extLst>
          </p:cNvPr>
          <p:cNvSpPr txBox="1"/>
          <p:nvPr/>
        </p:nvSpPr>
        <p:spPr>
          <a:xfrm>
            <a:off x="507460" y="1314720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热力学第二定律指出了宏观热现象进行的方向，但并没有揭示原因在何。下面从微观角度阐述第二定律的意义。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8" y="496110"/>
            <a:ext cx="302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热力学第二定律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06D901-C26D-4DF7-B5E2-87547DB47907}"/>
              </a:ext>
            </a:extLst>
          </p:cNvPr>
          <p:cNvSpPr txBox="1"/>
          <p:nvPr/>
        </p:nvSpPr>
        <p:spPr>
          <a:xfrm>
            <a:off x="3530431" y="775742"/>
            <a:ext cx="2096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第二定律的微观实质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D50FC9-02E4-4056-B3A2-C6B89A7C1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514" y="1924263"/>
            <a:ext cx="5885688" cy="2505222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93F7F46A-A3FD-4B84-A8AE-BEC8F1E16BAE}"/>
              </a:ext>
            </a:extLst>
          </p:cNvPr>
          <p:cNvGrpSpPr/>
          <p:nvPr/>
        </p:nvGrpSpPr>
        <p:grpSpPr>
          <a:xfrm>
            <a:off x="525198" y="1969341"/>
            <a:ext cx="2132223" cy="2485299"/>
            <a:chOff x="525198" y="1969341"/>
            <a:chExt cx="2132223" cy="248529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7E7B5F3-AEE2-4BB2-BDA2-BFA715B56C98}"/>
                </a:ext>
              </a:extLst>
            </p:cNvPr>
            <p:cNvSpPr txBox="1"/>
            <p:nvPr/>
          </p:nvSpPr>
          <p:spPr>
            <a:xfrm>
              <a:off x="525198" y="3869865"/>
              <a:ext cx="2132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仅由四个分子组成的</a:t>
              </a:r>
              <a:endParaRPr lang="en-US" altLang="zh-CN" sz="1600" dirty="0">
                <a:latin typeface="钉钉进步体" panose="00020600040101010101" pitchFamily="18" charset="-122"/>
                <a:ea typeface="钉钉进步体" panose="00020600040101010101" pitchFamily="18" charset="-122"/>
              </a:endParaRPr>
            </a:p>
            <a:p>
              <a:pPr algn="ctr"/>
              <a: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热力学系统</a:t>
              </a:r>
            </a:p>
          </p:txBody>
        </p: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3915B338-9E00-4874-B9D3-EDF665F3EEEC}"/>
                </a:ext>
              </a:extLst>
            </p:cNvPr>
            <p:cNvGrpSpPr/>
            <p:nvPr/>
          </p:nvGrpSpPr>
          <p:grpSpPr>
            <a:xfrm>
              <a:off x="624625" y="1969341"/>
              <a:ext cx="1906074" cy="1784512"/>
              <a:chOff x="624625" y="1969341"/>
              <a:chExt cx="1906074" cy="1784512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0D6050-D31D-4DE5-B50B-DB377D5E5F02}"/>
                  </a:ext>
                </a:extLst>
              </p:cNvPr>
              <p:cNvSpPr/>
              <p:nvPr/>
            </p:nvSpPr>
            <p:spPr>
              <a:xfrm>
                <a:off x="624625" y="1969341"/>
                <a:ext cx="1906074" cy="17845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1E4E6AE1-FEA7-42B9-A55F-3537F69C3CEA}"/>
                  </a:ext>
                </a:extLst>
              </p:cNvPr>
              <p:cNvCxnSpPr>
                <a:stCxn id="5" idx="0"/>
              </p:cNvCxnSpPr>
              <p:nvPr/>
            </p:nvCxnSpPr>
            <p:spPr>
              <a:xfrm>
                <a:off x="1577662" y="1969341"/>
                <a:ext cx="0" cy="1784512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B38E59BD-0247-461F-97C0-3BE717C05289}"/>
                  </a:ext>
                </a:extLst>
              </p:cNvPr>
              <p:cNvGrpSpPr/>
              <p:nvPr/>
            </p:nvGrpSpPr>
            <p:grpSpPr>
              <a:xfrm>
                <a:off x="789939" y="2220811"/>
                <a:ext cx="434274" cy="541996"/>
                <a:chOff x="789939" y="2220811"/>
                <a:chExt cx="434274" cy="541996"/>
              </a:xfrm>
            </p:grpSpPr>
            <p:pic>
              <p:nvPicPr>
                <p:cNvPr id="156" name="图形 155" descr="无茎花朵 纯色填充">
                  <a:extLst>
                    <a:ext uri="{FF2B5EF4-FFF2-40B4-BE49-F238E27FC236}">
                      <a16:creationId xmlns:a16="http://schemas.microsoft.com/office/drawing/2014/main" id="{9B350BF7-35F9-4136-B588-4CADEB7321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39" y="2220811"/>
                  <a:ext cx="434274" cy="434274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7" name="文本框 156">
                      <a:extLst>
                        <a:ext uri="{FF2B5EF4-FFF2-40B4-BE49-F238E27FC236}">
                          <a16:creationId xmlns:a16="http://schemas.microsoft.com/office/drawing/2014/main" id="{F4DC3D05-B5DC-48FA-920C-5A43B0DB8B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0356" y="2547363"/>
                      <a:ext cx="15344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157" name="文本框 156">
                      <a:extLst>
                        <a:ext uri="{FF2B5EF4-FFF2-40B4-BE49-F238E27FC236}">
                          <a16:creationId xmlns:a16="http://schemas.microsoft.com/office/drawing/2014/main" id="{F4DC3D05-B5DC-48FA-920C-5A43B0DB8B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0356" y="2547363"/>
                      <a:ext cx="153440" cy="21544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6000" r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64883D96-72C4-4F89-9B33-D74EF9A03EA0}"/>
                  </a:ext>
                </a:extLst>
              </p:cNvPr>
              <p:cNvGrpSpPr/>
              <p:nvPr/>
            </p:nvGrpSpPr>
            <p:grpSpPr>
              <a:xfrm>
                <a:off x="1016277" y="2878819"/>
                <a:ext cx="434274" cy="586686"/>
                <a:chOff x="789939" y="2220811"/>
                <a:chExt cx="434274" cy="586686"/>
              </a:xfrm>
            </p:grpSpPr>
            <p:pic>
              <p:nvPicPr>
                <p:cNvPr id="160" name="图形 159" descr="无茎花朵 纯色填充">
                  <a:extLst>
                    <a:ext uri="{FF2B5EF4-FFF2-40B4-BE49-F238E27FC236}">
                      <a16:creationId xmlns:a16="http://schemas.microsoft.com/office/drawing/2014/main" id="{87DDE461-3B9B-4BC1-829C-C7F81705EF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39" y="2220811"/>
                  <a:ext cx="434274" cy="434274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文本框 160">
                      <a:extLst>
                        <a:ext uri="{FF2B5EF4-FFF2-40B4-BE49-F238E27FC236}">
                          <a16:creationId xmlns:a16="http://schemas.microsoft.com/office/drawing/2014/main" id="{1DA1E366-278B-403C-B41E-7CF85B2ABC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0356" y="2592053"/>
                      <a:ext cx="15344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161" name="文本框 160">
                      <a:extLst>
                        <a:ext uri="{FF2B5EF4-FFF2-40B4-BE49-F238E27FC236}">
                          <a16:creationId xmlns:a16="http://schemas.microsoft.com/office/drawing/2014/main" id="{1DA1E366-278B-403C-B41E-7CF85B2ABC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0356" y="2592053"/>
                      <a:ext cx="153440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8000" r="-20000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70AA8FB9-91B0-4254-92ED-15E7C1C1C2C4}"/>
                  </a:ext>
                </a:extLst>
              </p:cNvPr>
              <p:cNvGrpSpPr/>
              <p:nvPr/>
            </p:nvGrpSpPr>
            <p:grpSpPr>
              <a:xfrm>
                <a:off x="1949497" y="2353984"/>
                <a:ext cx="434274" cy="541996"/>
                <a:chOff x="789939" y="2220811"/>
                <a:chExt cx="434274" cy="541996"/>
              </a:xfrm>
            </p:grpSpPr>
            <p:pic>
              <p:nvPicPr>
                <p:cNvPr id="163" name="图形 162" descr="无茎花朵 纯色填充">
                  <a:extLst>
                    <a:ext uri="{FF2B5EF4-FFF2-40B4-BE49-F238E27FC236}">
                      <a16:creationId xmlns:a16="http://schemas.microsoft.com/office/drawing/2014/main" id="{F75C6558-EF24-433D-A5F0-88038FE2A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39" y="2220811"/>
                  <a:ext cx="434274" cy="434274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4" name="文本框 163">
                      <a:extLst>
                        <a:ext uri="{FF2B5EF4-FFF2-40B4-BE49-F238E27FC236}">
                          <a16:creationId xmlns:a16="http://schemas.microsoft.com/office/drawing/2014/main" id="{25C2C634-2E89-49A7-862E-71F30BAC1E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0356" y="2547363"/>
                      <a:ext cx="138756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oMath>
                        </m:oMathPara>
                      </a14:m>
                      <a:endParaRPr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164" name="文本框 163">
                      <a:extLst>
                        <a:ext uri="{FF2B5EF4-FFF2-40B4-BE49-F238E27FC236}">
                          <a16:creationId xmlns:a16="http://schemas.microsoft.com/office/drawing/2014/main" id="{25C2C634-2E89-49A7-862E-71F30BAC1E8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0356" y="2547363"/>
                      <a:ext cx="138756" cy="21544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7391" r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F844213C-E818-418C-88AD-FFBD7D44D43A}"/>
                  </a:ext>
                </a:extLst>
              </p:cNvPr>
              <p:cNvGrpSpPr/>
              <p:nvPr/>
            </p:nvGrpSpPr>
            <p:grpSpPr>
              <a:xfrm>
                <a:off x="1828897" y="2976188"/>
                <a:ext cx="434274" cy="569867"/>
                <a:chOff x="789939" y="2220811"/>
                <a:chExt cx="434274" cy="569867"/>
              </a:xfrm>
            </p:grpSpPr>
            <p:pic>
              <p:nvPicPr>
                <p:cNvPr id="166" name="图形 165" descr="无茎花朵 纯色填充">
                  <a:extLst>
                    <a:ext uri="{FF2B5EF4-FFF2-40B4-BE49-F238E27FC236}">
                      <a16:creationId xmlns:a16="http://schemas.microsoft.com/office/drawing/2014/main" id="{D517D046-F593-43F6-8DF4-E6511AFCD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39" y="2220811"/>
                  <a:ext cx="434274" cy="434274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文本框 166">
                      <a:extLst>
                        <a:ext uri="{FF2B5EF4-FFF2-40B4-BE49-F238E27FC236}">
                          <a16:creationId xmlns:a16="http://schemas.microsoft.com/office/drawing/2014/main" id="{9EB7B3E8-9446-4250-B230-3CE3069242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0356" y="2575234"/>
                      <a:ext cx="15959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oMath>
                        </m:oMathPara>
                      </a14:m>
                      <a:endParaRPr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167" name="文本框 166">
                      <a:extLst>
                        <a:ext uri="{FF2B5EF4-FFF2-40B4-BE49-F238E27FC236}">
                          <a16:creationId xmlns:a16="http://schemas.microsoft.com/office/drawing/2014/main" id="{9EB7B3E8-9446-4250-B230-3CE3069242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0356" y="2575234"/>
                      <a:ext cx="159595" cy="21544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3077" r="-23077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A88A0FA8-BBB0-4DA7-9BDA-73F087AC47C5}"/>
                  </a:ext>
                </a:extLst>
              </p:cNvPr>
              <p:cNvSpPr txBox="1"/>
              <p:nvPr/>
            </p:nvSpPr>
            <p:spPr>
              <a:xfrm>
                <a:off x="8877869" y="1887342"/>
                <a:ext cx="2737767" cy="153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宏观平衡态 对应的微观态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数目最多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若系统中有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个分子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则宏观平衡态对应微观态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有多达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/2</m:t>
                        </m:r>
                      </m:sup>
                    </m:sSubSup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</a:p>
            </p:txBody>
          </p:sp>
        </mc:Choice>
        <mc:Fallback xmlns="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A88A0FA8-BBB0-4DA7-9BDA-73F087AC4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869" y="1887342"/>
                <a:ext cx="2737767" cy="1535485"/>
              </a:xfrm>
              <a:prstGeom prst="rect">
                <a:avLst/>
              </a:prstGeom>
              <a:blipFill>
                <a:blip r:embed="rId11"/>
                <a:stretch>
                  <a:fillRect t="-1195" b="-2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文本框 169">
            <a:extLst>
              <a:ext uri="{FF2B5EF4-FFF2-40B4-BE49-F238E27FC236}">
                <a16:creationId xmlns:a16="http://schemas.microsoft.com/office/drawing/2014/main" id="{5E95F895-AB0B-418A-B48E-16720F552541}"/>
              </a:ext>
            </a:extLst>
          </p:cNvPr>
          <p:cNvSpPr txBox="1"/>
          <p:nvPr/>
        </p:nvSpPr>
        <p:spPr>
          <a:xfrm>
            <a:off x="8877869" y="3521544"/>
            <a:ext cx="273776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宏观态包的微观态数目越多确定其在哪个微观态越困难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内部的无序性增加</a:t>
            </a: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06E27A1B-50B1-479A-A8D7-1F383E3E88CF}"/>
              </a:ext>
            </a:extLst>
          </p:cNvPr>
          <p:cNvGrpSpPr/>
          <p:nvPr/>
        </p:nvGrpSpPr>
        <p:grpSpPr>
          <a:xfrm>
            <a:off x="624625" y="4680955"/>
            <a:ext cx="1542009" cy="471075"/>
            <a:chOff x="7836924" y="4318371"/>
            <a:chExt cx="1542009" cy="518842"/>
          </a:xfrm>
        </p:grpSpPr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CB3C11B7-8715-4C0C-8898-39BF225F583A}"/>
                </a:ext>
              </a:extLst>
            </p:cNvPr>
            <p:cNvSpPr/>
            <p:nvPr/>
          </p:nvSpPr>
          <p:spPr>
            <a:xfrm>
              <a:off x="7836924" y="4318371"/>
              <a:ext cx="1542009" cy="518842"/>
            </a:xfrm>
            <a:prstGeom prst="roundRect">
              <a:avLst>
                <a:gd name="adj" fmla="val 262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102BA309-078A-4F3E-836A-647F69C64862}"/>
                    </a:ext>
                  </a:extLst>
                </p:cNvPr>
                <p:cNvSpPr txBox="1"/>
                <p:nvPr/>
              </p:nvSpPr>
              <p:spPr>
                <a:xfrm>
                  <a:off x="7901801" y="4416759"/>
                  <a:ext cx="141225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汉仪文黑-85W" panose="00020600040101010101" pitchFamily="18" charset="-122"/>
                      <a:ea typeface="汉仪文黑-85W" panose="00020600040101010101" pitchFamily="18" charset="-122"/>
                    </a:rPr>
                    <a:t>热力学概率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endParaRPr lang="zh-CN" altLang="en-US" sz="1600" dirty="0">
                    <a:latin typeface="汉仪文黑-85W" panose="00020600040101010101" pitchFamily="18" charset="-122"/>
                    <a:ea typeface="汉仪文黑-85W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102BA309-078A-4F3E-836A-647F69C64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801" y="4416759"/>
                  <a:ext cx="1412253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6000" b="-3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62C97558-CF4C-4026-8D0F-F7B4AF52736B}"/>
                  </a:ext>
                </a:extLst>
              </p:cNvPr>
              <p:cNvSpPr txBox="1"/>
              <p:nvPr/>
            </p:nvSpPr>
            <p:spPr>
              <a:xfrm>
                <a:off x="2351385" y="4801205"/>
                <a:ext cx="76976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某宏观态所包含的微观态总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数目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 称作此宏观态的</a:t>
                </a:r>
                <a:r>
                  <a:rPr lang="zh-CN" altLang="en-US" sz="1600" u="sng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热力学概率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。它的取值可以远大于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1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62C97558-CF4C-4026-8D0F-F7B4AF527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385" y="4801205"/>
                <a:ext cx="7697620" cy="246221"/>
              </a:xfrm>
              <a:prstGeom prst="rect">
                <a:avLst/>
              </a:prstGeom>
              <a:blipFill>
                <a:blip r:embed="rId13"/>
                <a:stretch>
                  <a:fillRect l="-1664" t="-30000" r="-792" b="-4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文本框 174">
            <a:extLst>
              <a:ext uri="{FF2B5EF4-FFF2-40B4-BE49-F238E27FC236}">
                <a16:creationId xmlns:a16="http://schemas.microsoft.com/office/drawing/2014/main" id="{DE4806EE-8D76-4DBF-B6F8-E1CDA83FD250}"/>
              </a:ext>
            </a:extLst>
          </p:cNvPr>
          <p:cNvSpPr txBox="1"/>
          <p:nvPr/>
        </p:nvSpPr>
        <p:spPr>
          <a:xfrm>
            <a:off x="1156694" y="5266465"/>
            <a:ext cx="10163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不受外界影响的系统，总是从 热力学概率小的宏观态 自发转变为 热力学概率大的宏观态，无法反向进行。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0BDB9C59-D5E9-4E01-B6DD-1E8CBE5BC5B8}"/>
              </a:ext>
            </a:extLst>
          </p:cNvPr>
          <p:cNvSpPr txBox="1"/>
          <p:nvPr/>
        </p:nvSpPr>
        <p:spPr>
          <a:xfrm>
            <a:off x="1156694" y="5605019"/>
            <a:ext cx="9264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自然宏观过程总是向着使内部分子更无序的方向进行，而热力学概率是这种无序性的量度。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41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  <p:bldP spid="169" grpId="0"/>
      <p:bldP spid="170" grpId="0"/>
      <p:bldP spid="174" grpId="0"/>
      <p:bldP spid="175" grpId="0"/>
      <p:bldP spid="17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FEC310F-E56D-48DE-941A-84B5FC0C9DAB}"/>
              </a:ext>
            </a:extLst>
          </p:cNvPr>
          <p:cNvSpPr txBox="1"/>
          <p:nvPr/>
        </p:nvSpPr>
        <p:spPr>
          <a:xfrm>
            <a:off x="507460" y="1314720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热力学第二定律的微观意义 是 过程总是自发向更无序的方向进行。下面将第二定律用数学形式表达：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9" y="496110"/>
            <a:ext cx="716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06D901-C26D-4DF7-B5E2-87547DB47907}"/>
              </a:ext>
            </a:extLst>
          </p:cNvPr>
          <p:cNvSpPr txBox="1"/>
          <p:nvPr/>
        </p:nvSpPr>
        <p:spPr>
          <a:xfrm>
            <a:off x="1219126" y="775742"/>
            <a:ext cx="208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熵的表示 熵增原理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E42CE63-FE40-40DB-ACBD-F83409AE3F85}"/>
              </a:ext>
            </a:extLst>
          </p:cNvPr>
          <p:cNvSpPr/>
          <p:nvPr/>
        </p:nvSpPr>
        <p:spPr>
          <a:xfrm>
            <a:off x="576364" y="1924263"/>
            <a:ext cx="1452059" cy="6184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玻尔兹曼熵</a:t>
            </a:r>
            <a:endParaRPr lang="en-US" altLang="zh-CN" sz="1600" dirty="0">
              <a:solidFill>
                <a:schemeClr val="tx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微观熵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E092538-D554-4A7F-B906-72AC3D1E10D1}"/>
              </a:ext>
            </a:extLst>
          </p:cNvPr>
          <p:cNvSpPr/>
          <p:nvPr/>
        </p:nvSpPr>
        <p:spPr>
          <a:xfrm>
            <a:off x="576364" y="2698354"/>
            <a:ext cx="1452059" cy="6184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克劳修斯熵</a:t>
            </a:r>
            <a:endParaRPr lang="en-US" altLang="zh-CN" sz="1600" dirty="0">
              <a:solidFill>
                <a:schemeClr val="tx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宏观熵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C82DE0F-3F5E-4CD8-8B42-4E5B2171854E}"/>
                  </a:ext>
                </a:extLst>
              </p:cNvPr>
              <p:cNvSpPr txBox="1"/>
              <p:nvPr/>
            </p:nvSpPr>
            <p:spPr>
              <a:xfrm>
                <a:off x="2369713" y="2093719"/>
                <a:ext cx="10483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C82DE0F-3F5E-4CD8-8B42-4E5B21718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713" y="2093719"/>
                <a:ext cx="1048364" cy="276999"/>
              </a:xfrm>
              <a:prstGeom prst="rect">
                <a:avLst/>
              </a:prstGeom>
              <a:blipFill>
                <a:blip r:embed="rId4"/>
                <a:stretch>
                  <a:fillRect l="-4651" r="-407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28B2C8F-4356-4F93-8645-071F31EB431B}"/>
                  </a:ext>
                </a:extLst>
              </p:cNvPr>
              <p:cNvSpPr txBox="1"/>
              <p:nvPr/>
            </p:nvSpPr>
            <p:spPr>
              <a:xfrm>
                <a:off x="2272191" y="2695777"/>
                <a:ext cx="1245790" cy="62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28B2C8F-4356-4F93-8645-071F31EB4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191" y="2695777"/>
                <a:ext cx="1245790" cy="621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A5DB7FC-3308-45DD-9F71-F71AD7AF7707}"/>
                  </a:ext>
                </a:extLst>
              </p:cNvPr>
              <p:cNvSpPr txBox="1"/>
              <p:nvPr/>
            </p:nvSpPr>
            <p:spPr>
              <a:xfrm>
                <a:off x="4086844" y="1970608"/>
                <a:ext cx="3176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：玻尔兹曼常数，</a:t>
                </a:r>
                <a14:m>
                  <m:oMath xmlns:m="http://schemas.openxmlformats.org/officeDocument/2006/math"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1.38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1400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：热力学概率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A5DB7FC-3308-45DD-9F71-F71AD7AF7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844" y="1970608"/>
                <a:ext cx="3176840" cy="523220"/>
              </a:xfrm>
              <a:prstGeom prst="rect">
                <a:avLst/>
              </a:prstGeom>
              <a:blipFill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F7BC0A2-849F-4D4F-85B7-E7F5C45CB643}"/>
                  </a:ext>
                </a:extLst>
              </p:cNvPr>
              <p:cNvSpPr txBox="1"/>
              <p:nvPr/>
            </p:nvSpPr>
            <p:spPr>
              <a:xfrm>
                <a:off x="4086844" y="2744700"/>
                <a:ext cx="35696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𝑄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：无限小可逆过程中，系统吸收的热量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：上述过程发生时的系统温度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F7BC0A2-849F-4D4F-85B7-E7F5C45CB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844" y="2744700"/>
                <a:ext cx="3569646" cy="523220"/>
              </a:xfrm>
              <a:prstGeom prst="rect">
                <a:avLst/>
              </a:prstGeom>
              <a:blipFill>
                <a:blip r:embed="rId7"/>
                <a:stretch>
                  <a:fillRect t="-3488" b="-1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15925B2A-8121-47DE-8431-FEF56C2C2F09}"/>
              </a:ext>
            </a:extLst>
          </p:cNvPr>
          <p:cNvSpPr txBox="1"/>
          <p:nvPr/>
        </p:nvSpPr>
        <p:spPr>
          <a:xfrm>
            <a:off x="8365819" y="1992516"/>
            <a:ext cx="225702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熵是状态量</a:t>
            </a:r>
            <a:endParaRPr lang="en-US" altLang="zh-CN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仅取决于系统所处的状态</a:t>
            </a:r>
            <a:endParaRPr lang="en-US" altLang="zh-CN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45FC55C-1CB6-4FCB-A159-56476B55D114}"/>
              </a:ext>
            </a:extLst>
          </p:cNvPr>
          <p:cNvSpPr txBox="1"/>
          <p:nvPr/>
        </p:nvSpPr>
        <p:spPr>
          <a:xfrm>
            <a:off x="8365819" y="2760088"/>
            <a:ext cx="266739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此式仅能计算可逆过程的熵变</a:t>
            </a:r>
            <a:endParaRPr lang="en-US" altLang="zh-CN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但是熵变本身与过程无关</a:t>
            </a:r>
            <a:endParaRPr lang="en-US" altLang="zh-CN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1DFD777-AA5F-4F8C-A80A-E969B4F1420F}"/>
              </a:ext>
            </a:extLst>
          </p:cNvPr>
          <p:cNvSpPr txBox="1"/>
          <p:nvPr/>
        </p:nvSpPr>
        <p:spPr>
          <a:xfrm>
            <a:off x="507459" y="3641903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有了 量度无序度的物理量 熵 之后。热力学第二定律可以表述为如下的 </a:t>
            </a: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熵增加原理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D3A1CDC-A658-4F8A-819D-9BA273C37D87}"/>
                  </a:ext>
                </a:extLst>
              </p:cNvPr>
              <p:cNvSpPr txBox="1"/>
              <p:nvPr/>
            </p:nvSpPr>
            <p:spPr>
              <a:xfrm>
                <a:off x="2369713" y="4285158"/>
                <a:ext cx="9245922" cy="569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孤立系统的 熵 永远不可能减少，即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d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𝑆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≥0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.	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对于非孤立系统而言，熵可以增加、不变或减少。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d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𝑆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&gt;0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时，系统进行不可逆过程；当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d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𝑆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0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时，系统进行可逆过程。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D3A1CDC-A658-4F8A-819D-9BA273C37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713" y="4285158"/>
                <a:ext cx="9245922" cy="569387"/>
              </a:xfrm>
              <a:prstGeom prst="rect">
                <a:avLst/>
              </a:prstGeom>
              <a:blipFill>
                <a:blip r:embed="rId8"/>
                <a:stretch>
                  <a:fillRect l="-1385" t="-12903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37CEB6F7-3A05-4793-9575-F2C0BF6B7B66}"/>
              </a:ext>
            </a:extLst>
          </p:cNvPr>
          <p:cNvSpPr/>
          <p:nvPr/>
        </p:nvSpPr>
        <p:spPr>
          <a:xfrm>
            <a:off x="576363" y="4192826"/>
            <a:ext cx="1452059" cy="4308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熵增加原理</a:t>
            </a:r>
            <a:endParaRPr lang="en-US" altLang="zh-CN" sz="1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07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  <p:bldP spid="2" grpId="0" animBg="1"/>
      <p:bldP spid="36" grpId="0" animBg="1"/>
      <p:bldP spid="38" grpId="0"/>
      <p:bldP spid="39" grpId="0"/>
      <p:bldP spid="40" grpId="0"/>
      <p:bldP spid="42" grpId="0"/>
      <p:bldP spid="43" grpId="0"/>
      <p:bldP spid="44" grpId="0" uiExpand="1" build="p"/>
      <p:bldP spid="45" grpId="0"/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4.1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：有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mol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的理想气体，经过可逆的等压过程，体积从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膨胀到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3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，试求这一过程中的熵变。（定压摩尔热容已知）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blipFill>
                <a:blip r:embed="rId3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5" y="1898049"/>
                <a:ext cx="8944856" cy="1228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解：由题意，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𝑝𝑉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𝜇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𝑅𝑇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得，等压过程中，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5" y="1898049"/>
                <a:ext cx="8944856" cy="1228734"/>
              </a:xfrm>
              <a:prstGeom prst="rect">
                <a:avLst/>
              </a:prstGeom>
              <a:blipFill>
                <a:blip r:embed="rId4"/>
                <a:stretch>
                  <a:fillRect l="-341" t="-21782" b="-3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6A5B9C4-66FB-40BE-8511-1F7905BFA40E}"/>
              </a:ext>
            </a:extLst>
          </p:cNvPr>
          <p:cNvSpPr txBox="1"/>
          <p:nvPr/>
        </p:nvSpPr>
        <p:spPr>
          <a:xfrm>
            <a:off x="507459" y="496110"/>
            <a:ext cx="716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AD0FE3-06E4-4D91-BB38-BA3D92FEDC2F}"/>
              </a:ext>
            </a:extLst>
          </p:cNvPr>
          <p:cNvSpPr txBox="1"/>
          <p:nvPr/>
        </p:nvSpPr>
        <p:spPr>
          <a:xfrm>
            <a:off x="1219126" y="775742"/>
            <a:ext cx="1356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熵变的计算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BEC24C-1D3A-438F-9C2F-D852C06D5784}"/>
              </a:ext>
            </a:extLst>
          </p:cNvPr>
          <p:cNvSpPr txBox="1"/>
          <p:nvPr/>
        </p:nvSpPr>
        <p:spPr>
          <a:xfrm>
            <a:off x="507456" y="3429000"/>
            <a:ext cx="11108178" cy="79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例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4.2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：一绝热容器被隔板隔成两半，一半是真空，另一半是理想气体。若将隔板抽出，气体将进行自由膨胀，直到系统达到新的平衡态。此过程中，系统的温度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______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，熵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______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085146-F406-4DA9-8DCC-477F21AA9301}"/>
              </a:ext>
            </a:extLst>
          </p:cNvPr>
          <p:cNvSpPr txBox="1"/>
          <p:nvPr/>
        </p:nvSpPr>
        <p:spPr>
          <a:xfrm>
            <a:off x="507455" y="4363560"/>
            <a:ext cx="11108177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解：由于真空无压力，理想气体向真空膨胀的过程中不做功，又容器绝热，则内能不变，故温度不变。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理想气体向真空膨胀的过程不可逆，根据熵增原理，系统的熵一定增加。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60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10" grpId="0"/>
      <p:bldP spid="1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95BC1125-072F-4077-BC45-A63C906A6A06}"/>
              </a:ext>
            </a:extLst>
          </p:cNvPr>
          <p:cNvSpPr/>
          <p:nvPr/>
        </p:nvSpPr>
        <p:spPr>
          <a:xfrm>
            <a:off x="9939969" y="2101468"/>
            <a:ext cx="914400" cy="592157"/>
          </a:xfrm>
          <a:custGeom>
            <a:avLst/>
            <a:gdLst>
              <a:gd name="connsiteX0" fmla="*/ 0 w 914400"/>
              <a:gd name="connsiteY0" fmla="*/ 0 h 592157"/>
              <a:gd name="connsiteX1" fmla="*/ 90889 w 914400"/>
              <a:gd name="connsiteY1" fmla="*/ 176270 h 592157"/>
              <a:gd name="connsiteX2" fmla="*/ 300209 w 914400"/>
              <a:gd name="connsiteY2" fmla="*/ 264405 h 592157"/>
              <a:gd name="connsiteX3" fmla="*/ 440674 w 914400"/>
              <a:gd name="connsiteY3" fmla="*/ 349785 h 592157"/>
              <a:gd name="connsiteX4" fmla="*/ 647241 w 914400"/>
              <a:gd name="connsiteY4" fmla="*/ 476479 h 592157"/>
              <a:gd name="connsiteX5" fmla="*/ 914400 w 914400"/>
              <a:gd name="connsiteY5" fmla="*/ 592157 h 592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592157">
                <a:moveTo>
                  <a:pt x="0" y="0"/>
                </a:moveTo>
                <a:cubicBezTo>
                  <a:pt x="20427" y="66101"/>
                  <a:pt x="40854" y="132203"/>
                  <a:pt x="90889" y="176270"/>
                </a:cubicBezTo>
                <a:cubicBezTo>
                  <a:pt x="140924" y="220337"/>
                  <a:pt x="241912" y="235486"/>
                  <a:pt x="300209" y="264405"/>
                </a:cubicBezTo>
                <a:cubicBezTo>
                  <a:pt x="358506" y="293324"/>
                  <a:pt x="440674" y="349785"/>
                  <a:pt x="440674" y="349785"/>
                </a:cubicBezTo>
                <a:cubicBezTo>
                  <a:pt x="498513" y="385131"/>
                  <a:pt x="568287" y="436084"/>
                  <a:pt x="647241" y="476479"/>
                </a:cubicBezTo>
                <a:cubicBezTo>
                  <a:pt x="726195" y="516874"/>
                  <a:pt x="820297" y="554515"/>
                  <a:pt x="914400" y="592157"/>
                </a:cubicBezTo>
              </a:path>
            </a:pathLst>
          </a:custGeom>
          <a:ln w="19050"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D59B77-A9C0-C6D3-789B-C0E66F2A0339}"/>
                  </a:ext>
                </a:extLst>
              </p:cNvPr>
              <p:cNvSpPr txBox="1"/>
              <p:nvPr/>
            </p:nvSpPr>
            <p:spPr>
              <a:xfrm>
                <a:off x="507460" y="1314720"/>
                <a:ext cx="8288810" cy="12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上一章中我们已经知道，热力学系统 可以用 </a:t>
                </a:r>
                <a:r>
                  <a:rPr lang="zh-CN" altLang="en-US" sz="1600" dirty="0">
                    <a:solidFill>
                      <a:schemeClr val="accent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体积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𝑉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</a:t>
                </a:r>
                <a:r>
                  <a:rPr lang="zh-CN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压强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𝑝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𝑇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 来描述其状态。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由于理想气体状态方程的约束，三个参量中只有两个独立。常用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𝑝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r>
                      <a:rPr lang="en-US" altLang="zh-CN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𝑉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来描述系统的状态。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因此，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𝑝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r>
                      <a:rPr lang="en-US" altLang="zh-CN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𝑉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图上的 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每一个点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就表示 热力学系统的一个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平衡态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D59B77-A9C0-C6D3-789B-C0E66F2A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314720"/>
                <a:ext cx="8288810" cy="1244893"/>
              </a:xfrm>
              <a:prstGeom prst="rect">
                <a:avLst/>
              </a:prstGeom>
              <a:blipFill>
                <a:blip r:embed="rId4"/>
                <a:stretch>
                  <a:fillRect l="-368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本框 88">
            <a:extLst>
              <a:ext uri="{FF2B5EF4-FFF2-40B4-BE49-F238E27FC236}">
                <a16:creationId xmlns:a16="http://schemas.microsoft.com/office/drawing/2014/main" id="{19966CA9-34B3-4F0B-87DF-E1E817529530}"/>
              </a:ext>
            </a:extLst>
          </p:cNvPr>
          <p:cNvSpPr txBox="1"/>
          <p:nvPr/>
        </p:nvSpPr>
        <p:spPr>
          <a:xfrm>
            <a:off x="507458" y="496110"/>
            <a:ext cx="322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热力学的基本概念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C22643D-DD3B-458A-8137-2465268DA57B}"/>
              </a:ext>
            </a:extLst>
          </p:cNvPr>
          <p:cNvSpPr txBox="1"/>
          <p:nvPr/>
        </p:nvSpPr>
        <p:spPr>
          <a:xfrm>
            <a:off x="3732917" y="775742"/>
            <a:ext cx="1359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热力学过程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B1B3A6-3425-4989-AF95-1B320477AB6B}"/>
              </a:ext>
            </a:extLst>
          </p:cNvPr>
          <p:cNvGrpSpPr/>
          <p:nvPr/>
        </p:nvGrpSpPr>
        <p:grpSpPr>
          <a:xfrm>
            <a:off x="8912180" y="1455359"/>
            <a:ext cx="2703456" cy="2065986"/>
            <a:chOff x="8912180" y="1501463"/>
            <a:chExt cx="2703456" cy="2065986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43DC3863-4CE8-494A-A1E9-6D8A89C401D1}"/>
                </a:ext>
              </a:extLst>
            </p:cNvPr>
            <p:cNvCxnSpPr>
              <a:cxnSpLocks/>
            </p:cNvCxnSpPr>
            <p:nvPr/>
          </p:nvCxnSpPr>
          <p:spPr>
            <a:xfrm>
              <a:off x="8912180" y="3232597"/>
              <a:ext cx="270345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84503C07-72BB-4379-9000-0EF71F2B3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2756" y="1501463"/>
              <a:ext cx="0" cy="20659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3F906C4-90A2-4EC0-B933-B87D5209382B}"/>
                    </a:ext>
                  </a:extLst>
                </p:cNvPr>
                <p:cNvSpPr txBox="1"/>
                <p:nvPr/>
              </p:nvSpPr>
              <p:spPr>
                <a:xfrm>
                  <a:off x="8963268" y="1501463"/>
                  <a:ext cx="1935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3F906C4-90A2-4EC0-B933-B87D52093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68" y="1501463"/>
                  <a:ext cx="19357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8125" r="-25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87F9797-5EFF-4CDB-B7DC-F7B6A14130EB}"/>
                    </a:ext>
                  </a:extLst>
                </p:cNvPr>
                <p:cNvSpPr txBox="1"/>
                <p:nvPr/>
              </p:nvSpPr>
              <p:spPr>
                <a:xfrm>
                  <a:off x="11317956" y="3290450"/>
                  <a:ext cx="214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87F9797-5EFF-4CDB-B7DC-F7B6A1413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7956" y="3290450"/>
                  <a:ext cx="21409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714" r="-20000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010CFBC4-0344-4F6E-9720-152CEA7512C5}"/>
                    </a:ext>
                  </a:extLst>
                </p:cNvPr>
                <p:cNvSpPr txBox="1"/>
                <p:nvPr/>
              </p:nvSpPr>
              <p:spPr>
                <a:xfrm>
                  <a:off x="8954331" y="3290450"/>
                  <a:ext cx="2236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010CFBC4-0344-4F6E-9720-152CEA751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331" y="3290450"/>
                  <a:ext cx="22365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4324" r="-18919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41D6FDC-83FB-4A9D-AC44-DB8D40D44821}"/>
              </a:ext>
            </a:extLst>
          </p:cNvPr>
          <p:cNvGrpSpPr/>
          <p:nvPr/>
        </p:nvGrpSpPr>
        <p:grpSpPr>
          <a:xfrm>
            <a:off x="9633333" y="1768920"/>
            <a:ext cx="603242" cy="369306"/>
            <a:chOff x="9633333" y="1815024"/>
            <a:chExt cx="603242" cy="36930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C3D6912-A6FD-4513-8806-8DBAC04F1234}"/>
                </a:ext>
              </a:extLst>
            </p:cNvPr>
            <p:cNvSpPr/>
            <p:nvPr/>
          </p:nvSpPr>
          <p:spPr>
            <a:xfrm>
              <a:off x="9911404" y="2128025"/>
              <a:ext cx="56305" cy="5630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4D32CA9-651E-4E21-8E1E-A0813703963A}"/>
                    </a:ext>
                  </a:extLst>
                </p:cNvPr>
                <p:cNvSpPr txBox="1"/>
                <p:nvPr/>
              </p:nvSpPr>
              <p:spPr>
                <a:xfrm>
                  <a:off x="9633333" y="1815024"/>
                  <a:ext cx="6032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4D32CA9-651E-4E21-8E1E-A08137039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3333" y="1815024"/>
                  <a:ext cx="603242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9091" r="-9091" b="-30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6A7FD5F-0D41-4BAA-A430-6EAA9D924A88}"/>
              </a:ext>
            </a:extLst>
          </p:cNvPr>
          <p:cNvGrpSpPr/>
          <p:nvPr/>
        </p:nvGrpSpPr>
        <p:grpSpPr>
          <a:xfrm>
            <a:off x="10554439" y="2663324"/>
            <a:ext cx="611578" cy="289737"/>
            <a:chOff x="10554439" y="2709428"/>
            <a:chExt cx="611578" cy="289737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7CB76C11-24B8-445E-8DB8-ABD3AD42433E}"/>
                </a:ext>
              </a:extLst>
            </p:cNvPr>
            <p:cNvSpPr/>
            <p:nvPr/>
          </p:nvSpPr>
          <p:spPr>
            <a:xfrm>
              <a:off x="10827908" y="2709428"/>
              <a:ext cx="56305" cy="5630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44FC0901-C3F9-4403-B7E2-67B037729477}"/>
                    </a:ext>
                  </a:extLst>
                </p:cNvPr>
                <p:cNvSpPr txBox="1"/>
                <p:nvPr/>
              </p:nvSpPr>
              <p:spPr>
                <a:xfrm>
                  <a:off x="10554439" y="2783721"/>
                  <a:ext cx="61157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44FC0901-C3F9-4403-B7E2-67B037729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4439" y="2783721"/>
                  <a:ext cx="611578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8911" r="-8911" b="-3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B2B3F4D2-8F0C-4C31-8F9E-BC84645E4E88}"/>
              </a:ext>
            </a:extLst>
          </p:cNvPr>
          <p:cNvSpPr txBox="1"/>
          <p:nvPr/>
        </p:nvSpPr>
        <p:spPr>
          <a:xfrm>
            <a:off x="507460" y="2881131"/>
            <a:ext cx="8288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热力学过程：热力学系统的状态 随时间变化的过程。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9F44DAA-6FB8-491E-94FC-232E9277D272}"/>
              </a:ext>
            </a:extLst>
          </p:cNvPr>
          <p:cNvGrpSpPr/>
          <p:nvPr/>
        </p:nvGrpSpPr>
        <p:grpSpPr>
          <a:xfrm>
            <a:off x="757989" y="3396239"/>
            <a:ext cx="1805212" cy="755433"/>
            <a:chOff x="757989" y="3513170"/>
            <a:chExt cx="1805212" cy="75543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7D8DE96-5744-480D-91BA-310B7FABDC04}"/>
                </a:ext>
              </a:extLst>
            </p:cNvPr>
            <p:cNvSpPr txBox="1"/>
            <p:nvPr/>
          </p:nvSpPr>
          <p:spPr>
            <a:xfrm>
              <a:off x="975459" y="3591495"/>
              <a:ext cx="15877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自发过程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1E016C8-F096-4ABB-BA8E-7B5C973F2046}"/>
                </a:ext>
              </a:extLst>
            </p:cNvPr>
            <p:cNvSpPr txBox="1"/>
            <p:nvPr/>
          </p:nvSpPr>
          <p:spPr>
            <a:xfrm>
              <a:off x="975459" y="3930049"/>
              <a:ext cx="15877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非自发过程</a:t>
              </a: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1B96733-03FF-47A8-8F2D-E8EA96056E27}"/>
                </a:ext>
              </a:extLst>
            </p:cNvPr>
            <p:cNvCxnSpPr/>
            <p:nvPr/>
          </p:nvCxnSpPr>
          <p:spPr>
            <a:xfrm>
              <a:off x="757989" y="3513170"/>
              <a:ext cx="0" cy="586156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0EA22594-3983-4184-8FA5-F945E498ADA9}"/>
                </a:ext>
              </a:extLst>
            </p:cNvPr>
            <p:cNvCxnSpPr>
              <a:endCxn id="62" idx="1"/>
            </p:cNvCxnSpPr>
            <p:nvPr/>
          </p:nvCxnSpPr>
          <p:spPr>
            <a:xfrm>
              <a:off x="757989" y="3760772"/>
              <a:ext cx="217470" cy="0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8E2D3394-EC2D-4BE6-B7EC-017FCEF33375}"/>
                </a:ext>
              </a:extLst>
            </p:cNvPr>
            <p:cNvCxnSpPr/>
            <p:nvPr/>
          </p:nvCxnSpPr>
          <p:spPr>
            <a:xfrm>
              <a:off x="757989" y="4099326"/>
              <a:ext cx="217470" cy="0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093E331-77F5-4300-926A-E8F4D9DB2A28}"/>
              </a:ext>
            </a:extLst>
          </p:cNvPr>
          <p:cNvGrpSpPr/>
          <p:nvPr/>
        </p:nvGrpSpPr>
        <p:grpSpPr>
          <a:xfrm>
            <a:off x="2938270" y="3396239"/>
            <a:ext cx="1906861" cy="755433"/>
            <a:chOff x="2938270" y="3513170"/>
            <a:chExt cx="1906861" cy="755433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1D93095-443C-4E56-835A-CB62A4AB1387}"/>
                </a:ext>
              </a:extLst>
            </p:cNvPr>
            <p:cNvSpPr txBox="1"/>
            <p:nvPr/>
          </p:nvSpPr>
          <p:spPr>
            <a:xfrm>
              <a:off x="3257389" y="3591495"/>
              <a:ext cx="15877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准静态过程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48E8BA2-D839-457A-8B76-115019C4AFE1}"/>
                </a:ext>
              </a:extLst>
            </p:cNvPr>
            <p:cNvSpPr txBox="1"/>
            <p:nvPr/>
          </p:nvSpPr>
          <p:spPr>
            <a:xfrm>
              <a:off x="3257389" y="3930049"/>
              <a:ext cx="15877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非静态过程</a:t>
              </a: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1FFD870E-B599-448F-A88B-5FB90A9C582A}"/>
                </a:ext>
              </a:extLst>
            </p:cNvPr>
            <p:cNvGrpSpPr/>
            <p:nvPr/>
          </p:nvGrpSpPr>
          <p:grpSpPr>
            <a:xfrm>
              <a:off x="2938270" y="3513170"/>
              <a:ext cx="217470" cy="586156"/>
              <a:chOff x="866724" y="3513170"/>
              <a:chExt cx="217470" cy="586156"/>
            </a:xfrm>
          </p:grpSpPr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63F5149C-E074-4391-A920-2B8C816C7B3C}"/>
                  </a:ext>
                </a:extLst>
              </p:cNvPr>
              <p:cNvCxnSpPr/>
              <p:nvPr/>
            </p:nvCxnSpPr>
            <p:spPr>
              <a:xfrm>
                <a:off x="866724" y="3513170"/>
                <a:ext cx="0" cy="586156"/>
              </a:xfrm>
              <a:prstGeom prst="line">
                <a:avLst/>
              </a:prstGeom>
              <a:ln w="190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5381EEE0-A6AC-4156-A4B4-3AE569BB6102}"/>
                  </a:ext>
                </a:extLst>
              </p:cNvPr>
              <p:cNvCxnSpPr/>
              <p:nvPr/>
            </p:nvCxnSpPr>
            <p:spPr>
              <a:xfrm>
                <a:off x="866724" y="3760772"/>
                <a:ext cx="217470" cy="0"/>
              </a:xfrm>
              <a:prstGeom prst="line">
                <a:avLst/>
              </a:prstGeom>
              <a:ln w="190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86E87280-AF2A-4948-B327-C5424FCEBFAB}"/>
                  </a:ext>
                </a:extLst>
              </p:cNvPr>
              <p:cNvCxnSpPr/>
              <p:nvPr/>
            </p:nvCxnSpPr>
            <p:spPr>
              <a:xfrm>
                <a:off x="866724" y="4099326"/>
                <a:ext cx="217470" cy="0"/>
              </a:xfrm>
              <a:prstGeom prst="line">
                <a:avLst/>
              </a:prstGeom>
              <a:ln w="190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E374C9C-FCD8-4061-9667-3703BBB8F668}"/>
                  </a:ext>
                </a:extLst>
              </p:cNvPr>
              <p:cNvSpPr txBox="1"/>
              <p:nvPr/>
            </p:nvSpPr>
            <p:spPr>
              <a:xfrm>
                <a:off x="6009205" y="3835210"/>
                <a:ext cx="58059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简单系统的准静态过程可以用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𝑝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𝑉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图上的一条曲线表示。</a:t>
                </a: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E374C9C-FCD8-4061-9667-3703BBB8F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205" y="3835210"/>
                <a:ext cx="5805949" cy="338554"/>
              </a:xfrm>
              <a:prstGeom prst="rect">
                <a:avLst/>
              </a:prstGeom>
              <a:blipFill>
                <a:blip r:embed="rId10"/>
                <a:stretch>
                  <a:fillRect t="-7143" r="-525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762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3" grpId="0" uiExpand="1" build="p"/>
      <p:bldP spid="63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43C9DCC-479F-4214-BED5-7F547D35B24D}"/>
              </a:ext>
            </a:extLst>
          </p:cNvPr>
          <p:cNvGrpSpPr/>
          <p:nvPr/>
        </p:nvGrpSpPr>
        <p:grpSpPr>
          <a:xfrm>
            <a:off x="9939503" y="3928391"/>
            <a:ext cx="914398" cy="1081706"/>
            <a:chOff x="9939503" y="4046154"/>
            <a:chExt cx="914398" cy="108170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EB1FD98-E9BE-4AA8-9591-A81002CA7245}"/>
                </a:ext>
              </a:extLst>
            </p:cNvPr>
            <p:cNvSpPr/>
            <p:nvPr/>
          </p:nvSpPr>
          <p:spPr>
            <a:xfrm>
              <a:off x="9939504" y="4046154"/>
              <a:ext cx="914397" cy="1081706"/>
            </a:xfrm>
            <a:custGeom>
              <a:avLst/>
              <a:gdLst>
                <a:gd name="connsiteX0" fmla="*/ 0 w 914397"/>
                <a:gd name="connsiteY0" fmla="*/ 0 h 1061295"/>
                <a:gd name="connsiteX1" fmla="*/ 914397 w 914397"/>
                <a:gd name="connsiteY1" fmla="*/ 0 h 1061295"/>
                <a:gd name="connsiteX2" fmla="*/ 914397 w 914397"/>
                <a:gd name="connsiteY2" fmla="*/ 1061295 h 1061295"/>
                <a:gd name="connsiteX3" fmla="*/ 0 w 914397"/>
                <a:gd name="connsiteY3" fmla="*/ 1061295 h 1061295"/>
                <a:gd name="connsiteX4" fmla="*/ 0 w 914397"/>
                <a:gd name="connsiteY4" fmla="*/ 0 h 1061295"/>
                <a:gd name="connsiteX0" fmla="*/ 0 w 914397"/>
                <a:gd name="connsiteY0" fmla="*/ 0 h 1061295"/>
                <a:gd name="connsiteX1" fmla="*/ 914397 w 914397"/>
                <a:gd name="connsiteY1" fmla="*/ 564581 h 1061295"/>
                <a:gd name="connsiteX2" fmla="*/ 914397 w 914397"/>
                <a:gd name="connsiteY2" fmla="*/ 1061295 h 1061295"/>
                <a:gd name="connsiteX3" fmla="*/ 0 w 914397"/>
                <a:gd name="connsiteY3" fmla="*/ 1061295 h 1061295"/>
                <a:gd name="connsiteX4" fmla="*/ 0 w 914397"/>
                <a:gd name="connsiteY4" fmla="*/ 0 h 1061295"/>
                <a:gd name="connsiteX0" fmla="*/ 0 w 914397"/>
                <a:gd name="connsiteY0" fmla="*/ 0 h 1061295"/>
                <a:gd name="connsiteX1" fmla="*/ 428862 w 914397"/>
                <a:gd name="connsiteY1" fmla="*/ 257462 h 1061295"/>
                <a:gd name="connsiteX2" fmla="*/ 914397 w 914397"/>
                <a:gd name="connsiteY2" fmla="*/ 564581 h 1061295"/>
                <a:gd name="connsiteX3" fmla="*/ 914397 w 914397"/>
                <a:gd name="connsiteY3" fmla="*/ 1061295 h 1061295"/>
                <a:gd name="connsiteX4" fmla="*/ 0 w 914397"/>
                <a:gd name="connsiteY4" fmla="*/ 1061295 h 1061295"/>
                <a:gd name="connsiteX5" fmla="*/ 0 w 914397"/>
                <a:gd name="connsiteY5" fmla="*/ 0 h 1061295"/>
                <a:gd name="connsiteX0" fmla="*/ 0 w 914397"/>
                <a:gd name="connsiteY0" fmla="*/ 0 h 1061295"/>
                <a:gd name="connsiteX1" fmla="*/ 400080 w 914397"/>
                <a:gd name="connsiteY1" fmla="*/ 394733 h 1061295"/>
                <a:gd name="connsiteX2" fmla="*/ 914397 w 914397"/>
                <a:gd name="connsiteY2" fmla="*/ 564581 h 1061295"/>
                <a:gd name="connsiteX3" fmla="*/ 914397 w 914397"/>
                <a:gd name="connsiteY3" fmla="*/ 1061295 h 1061295"/>
                <a:gd name="connsiteX4" fmla="*/ 0 w 914397"/>
                <a:gd name="connsiteY4" fmla="*/ 1061295 h 1061295"/>
                <a:gd name="connsiteX5" fmla="*/ 0 w 914397"/>
                <a:gd name="connsiteY5" fmla="*/ 0 h 1061295"/>
                <a:gd name="connsiteX0" fmla="*/ 0 w 914397"/>
                <a:gd name="connsiteY0" fmla="*/ 18869 h 1080164"/>
                <a:gd name="connsiteX1" fmla="*/ 400080 w 914397"/>
                <a:gd name="connsiteY1" fmla="*/ 413602 h 1080164"/>
                <a:gd name="connsiteX2" fmla="*/ 914397 w 914397"/>
                <a:gd name="connsiteY2" fmla="*/ 583450 h 1080164"/>
                <a:gd name="connsiteX3" fmla="*/ 914397 w 914397"/>
                <a:gd name="connsiteY3" fmla="*/ 1080164 h 1080164"/>
                <a:gd name="connsiteX4" fmla="*/ 0 w 914397"/>
                <a:gd name="connsiteY4" fmla="*/ 1080164 h 1080164"/>
                <a:gd name="connsiteX5" fmla="*/ 0 w 914397"/>
                <a:gd name="connsiteY5" fmla="*/ 18869 h 1080164"/>
                <a:gd name="connsiteX0" fmla="*/ 0 w 914397"/>
                <a:gd name="connsiteY0" fmla="*/ 17465 h 1078760"/>
                <a:gd name="connsiteX1" fmla="*/ 309304 w 914397"/>
                <a:gd name="connsiteY1" fmla="*/ 452051 h 1078760"/>
                <a:gd name="connsiteX2" fmla="*/ 914397 w 914397"/>
                <a:gd name="connsiteY2" fmla="*/ 582046 h 1078760"/>
                <a:gd name="connsiteX3" fmla="*/ 914397 w 914397"/>
                <a:gd name="connsiteY3" fmla="*/ 1078760 h 1078760"/>
                <a:gd name="connsiteX4" fmla="*/ 0 w 914397"/>
                <a:gd name="connsiteY4" fmla="*/ 1078760 h 1078760"/>
                <a:gd name="connsiteX5" fmla="*/ 0 w 914397"/>
                <a:gd name="connsiteY5" fmla="*/ 17465 h 1078760"/>
                <a:gd name="connsiteX0" fmla="*/ 0 w 914397"/>
                <a:gd name="connsiteY0" fmla="*/ 19658 h 1080953"/>
                <a:gd name="connsiteX1" fmla="*/ 422220 w 914397"/>
                <a:gd name="connsiteY1" fmla="*/ 394464 h 1080953"/>
                <a:gd name="connsiteX2" fmla="*/ 914397 w 914397"/>
                <a:gd name="connsiteY2" fmla="*/ 584239 h 1080953"/>
                <a:gd name="connsiteX3" fmla="*/ 914397 w 914397"/>
                <a:gd name="connsiteY3" fmla="*/ 1080953 h 1080953"/>
                <a:gd name="connsiteX4" fmla="*/ 0 w 914397"/>
                <a:gd name="connsiteY4" fmla="*/ 1080953 h 1080953"/>
                <a:gd name="connsiteX5" fmla="*/ 0 w 914397"/>
                <a:gd name="connsiteY5" fmla="*/ 19658 h 1080953"/>
                <a:gd name="connsiteX0" fmla="*/ 0 w 914397"/>
                <a:gd name="connsiteY0" fmla="*/ 16053 h 1077348"/>
                <a:gd name="connsiteX1" fmla="*/ 422220 w 914397"/>
                <a:gd name="connsiteY1" fmla="*/ 390859 h 1077348"/>
                <a:gd name="connsiteX2" fmla="*/ 914397 w 914397"/>
                <a:gd name="connsiteY2" fmla="*/ 580634 h 1077348"/>
                <a:gd name="connsiteX3" fmla="*/ 914397 w 914397"/>
                <a:gd name="connsiteY3" fmla="*/ 1077348 h 1077348"/>
                <a:gd name="connsiteX4" fmla="*/ 0 w 914397"/>
                <a:gd name="connsiteY4" fmla="*/ 1077348 h 1077348"/>
                <a:gd name="connsiteX5" fmla="*/ 0 w 914397"/>
                <a:gd name="connsiteY5" fmla="*/ 16053 h 1077348"/>
                <a:gd name="connsiteX0" fmla="*/ 0 w 914397"/>
                <a:gd name="connsiteY0" fmla="*/ 16862 h 1078157"/>
                <a:gd name="connsiteX1" fmla="*/ 422220 w 914397"/>
                <a:gd name="connsiteY1" fmla="*/ 391668 h 1078157"/>
                <a:gd name="connsiteX2" fmla="*/ 914397 w 914397"/>
                <a:gd name="connsiteY2" fmla="*/ 581443 h 1078157"/>
                <a:gd name="connsiteX3" fmla="*/ 914397 w 914397"/>
                <a:gd name="connsiteY3" fmla="*/ 1078157 h 1078157"/>
                <a:gd name="connsiteX4" fmla="*/ 0 w 914397"/>
                <a:gd name="connsiteY4" fmla="*/ 1078157 h 1078157"/>
                <a:gd name="connsiteX5" fmla="*/ 0 w 914397"/>
                <a:gd name="connsiteY5" fmla="*/ 16862 h 1078157"/>
                <a:gd name="connsiteX0" fmla="*/ 0 w 914397"/>
                <a:gd name="connsiteY0" fmla="*/ 18582 h 1079877"/>
                <a:gd name="connsiteX1" fmla="*/ 422220 w 914397"/>
                <a:gd name="connsiteY1" fmla="*/ 393388 h 1079877"/>
                <a:gd name="connsiteX2" fmla="*/ 914397 w 914397"/>
                <a:gd name="connsiteY2" fmla="*/ 583163 h 1079877"/>
                <a:gd name="connsiteX3" fmla="*/ 914397 w 914397"/>
                <a:gd name="connsiteY3" fmla="*/ 1079877 h 1079877"/>
                <a:gd name="connsiteX4" fmla="*/ 0 w 914397"/>
                <a:gd name="connsiteY4" fmla="*/ 1079877 h 1079877"/>
                <a:gd name="connsiteX5" fmla="*/ 0 w 914397"/>
                <a:gd name="connsiteY5" fmla="*/ 18582 h 1079877"/>
                <a:gd name="connsiteX0" fmla="*/ 0 w 914397"/>
                <a:gd name="connsiteY0" fmla="*/ 21090 h 1082385"/>
                <a:gd name="connsiteX1" fmla="*/ 462073 w 914397"/>
                <a:gd name="connsiteY1" fmla="*/ 336116 h 1082385"/>
                <a:gd name="connsiteX2" fmla="*/ 914397 w 914397"/>
                <a:gd name="connsiteY2" fmla="*/ 585671 h 1082385"/>
                <a:gd name="connsiteX3" fmla="*/ 914397 w 914397"/>
                <a:gd name="connsiteY3" fmla="*/ 1082385 h 1082385"/>
                <a:gd name="connsiteX4" fmla="*/ 0 w 914397"/>
                <a:gd name="connsiteY4" fmla="*/ 1082385 h 1082385"/>
                <a:gd name="connsiteX5" fmla="*/ 0 w 914397"/>
                <a:gd name="connsiteY5" fmla="*/ 21090 h 1082385"/>
                <a:gd name="connsiteX0" fmla="*/ 0 w 914397"/>
                <a:gd name="connsiteY0" fmla="*/ 20411 h 1081706"/>
                <a:gd name="connsiteX1" fmla="*/ 462073 w 914397"/>
                <a:gd name="connsiteY1" fmla="*/ 335437 h 1081706"/>
                <a:gd name="connsiteX2" fmla="*/ 914397 w 914397"/>
                <a:gd name="connsiteY2" fmla="*/ 584992 h 1081706"/>
                <a:gd name="connsiteX3" fmla="*/ 914397 w 914397"/>
                <a:gd name="connsiteY3" fmla="*/ 1081706 h 1081706"/>
                <a:gd name="connsiteX4" fmla="*/ 0 w 914397"/>
                <a:gd name="connsiteY4" fmla="*/ 1081706 h 1081706"/>
                <a:gd name="connsiteX5" fmla="*/ 0 w 914397"/>
                <a:gd name="connsiteY5" fmla="*/ 20411 h 108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397" h="1081706">
                  <a:moveTo>
                    <a:pt x="0" y="20411"/>
                  </a:moveTo>
                  <a:cubicBezTo>
                    <a:pt x="66680" y="-90682"/>
                    <a:pt x="309675" y="285621"/>
                    <a:pt x="462073" y="335437"/>
                  </a:cubicBezTo>
                  <a:cubicBezTo>
                    <a:pt x="614471" y="385253"/>
                    <a:pt x="828678" y="473898"/>
                    <a:pt x="914397" y="584992"/>
                  </a:cubicBezTo>
                  <a:lnTo>
                    <a:pt x="914397" y="1081706"/>
                  </a:lnTo>
                  <a:lnTo>
                    <a:pt x="0" y="1081706"/>
                  </a:lnTo>
                  <a:lnTo>
                    <a:pt x="0" y="20411"/>
                  </a:lnTo>
                  <a:close/>
                </a:path>
              </a:pathLst>
            </a:custGeom>
            <a:pattFill prst="pct10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24">
              <a:extLst>
                <a:ext uri="{FF2B5EF4-FFF2-40B4-BE49-F238E27FC236}">
                  <a16:creationId xmlns:a16="http://schemas.microsoft.com/office/drawing/2014/main" id="{DB4FE54F-7EC1-46C9-BB68-19485249C6FD}"/>
                </a:ext>
              </a:extLst>
            </p:cNvPr>
            <p:cNvSpPr/>
            <p:nvPr/>
          </p:nvSpPr>
          <p:spPr>
            <a:xfrm>
              <a:off x="9939503" y="4046154"/>
              <a:ext cx="914397" cy="584992"/>
            </a:xfrm>
            <a:custGeom>
              <a:avLst/>
              <a:gdLst>
                <a:gd name="connsiteX0" fmla="*/ 0 w 914397"/>
                <a:gd name="connsiteY0" fmla="*/ 0 h 1061295"/>
                <a:gd name="connsiteX1" fmla="*/ 914397 w 914397"/>
                <a:gd name="connsiteY1" fmla="*/ 0 h 1061295"/>
                <a:gd name="connsiteX2" fmla="*/ 914397 w 914397"/>
                <a:gd name="connsiteY2" fmla="*/ 1061295 h 1061295"/>
                <a:gd name="connsiteX3" fmla="*/ 0 w 914397"/>
                <a:gd name="connsiteY3" fmla="*/ 1061295 h 1061295"/>
                <a:gd name="connsiteX4" fmla="*/ 0 w 914397"/>
                <a:gd name="connsiteY4" fmla="*/ 0 h 1061295"/>
                <a:gd name="connsiteX0" fmla="*/ 0 w 914397"/>
                <a:gd name="connsiteY0" fmla="*/ 0 h 1061295"/>
                <a:gd name="connsiteX1" fmla="*/ 914397 w 914397"/>
                <a:gd name="connsiteY1" fmla="*/ 564581 h 1061295"/>
                <a:gd name="connsiteX2" fmla="*/ 914397 w 914397"/>
                <a:gd name="connsiteY2" fmla="*/ 1061295 h 1061295"/>
                <a:gd name="connsiteX3" fmla="*/ 0 w 914397"/>
                <a:gd name="connsiteY3" fmla="*/ 1061295 h 1061295"/>
                <a:gd name="connsiteX4" fmla="*/ 0 w 914397"/>
                <a:gd name="connsiteY4" fmla="*/ 0 h 1061295"/>
                <a:gd name="connsiteX0" fmla="*/ 0 w 914397"/>
                <a:gd name="connsiteY0" fmla="*/ 0 h 1061295"/>
                <a:gd name="connsiteX1" fmla="*/ 428862 w 914397"/>
                <a:gd name="connsiteY1" fmla="*/ 257462 h 1061295"/>
                <a:gd name="connsiteX2" fmla="*/ 914397 w 914397"/>
                <a:gd name="connsiteY2" fmla="*/ 564581 h 1061295"/>
                <a:gd name="connsiteX3" fmla="*/ 914397 w 914397"/>
                <a:gd name="connsiteY3" fmla="*/ 1061295 h 1061295"/>
                <a:gd name="connsiteX4" fmla="*/ 0 w 914397"/>
                <a:gd name="connsiteY4" fmla="*/ 1061295 h 1061295"/>
                <a:gd name="connsiteX5" fmla="*/ 0 w 914397"/>
                <a:gd name="connsiteY5" fmla="*/ 0 h 1061295"/>
                <a:gd name="connsiteX0" fmla="*/ 0 w 914397"/>
                <a:gd name="connsiteY0" fmla="*/ 0 h 1061295"/>
                <a:gd name="connsiteX1" fmla="*/ 400080 w 914397"/>
                <a:gd name="connsiteY1" fmla="*/ 394733 h 1061295"/>
                <a:gd name="connsiteX2" fmla="*/ 914397 w 914397"/>
                <a:gd name="connsiteY2" fmla="*/ 564581 h 1061295"/>
                <a:gd name="connsiteX3" fmla="*/ 914397 w 914397"/>
                <a:gd name="connsiteY3" fmla="*/ 1061295 h 1061295"/>
                <a:gd name="connsiteX4" fmla="*/ 0 w 914397"/>
                <a:gd name="connsiteY4" fmla="*/ 1061295 h 1061295"/>
                <a:gd name="connsiteX5" fmla="*/ 0 w 914397"/>
                <a:gd name="connsiteY5" fmla="*/ 0 h 1061295"/>
                <a:gd name="connsiteX0" fmla="*/ 0 w 914397"/>
                <a:gd name="connsiteY0" fmla="*/ 18869 h 1080164"/>
                <a:gd name="connsiteX1" fmla="*/ 400080 w 914397"/>
                <a:gd name="connsiteY1" fmla="*/ 413602 h 1080164"/>
                <a:gd name="connsiteX2" fmla="*/ 914397 w 914397"/>
                <a:gd name="connsiteY2" fmla="*/ 583450 h 1080164"/>
                <a:gd name="connsiteX3" fmla="*/ 914397 w 914397"/>
                <a:gd name="connsiteY3" fmla="*/ 1080164 h 1080164"/>
                <a:gd name="connsiteX4" fmla="*/ 0 w 914397"/>
                <a:gd name="connsiteY4" fmla="*/ 1080164 h 1080164"/>
                <a:gd name="connsiteX5" fmla="*/ 0 w 914397"/>
                <a:gd name="connsiteY5" fmla="*/ 18869 h 1080164"/>
                <a:gd name="connsiteX0" fmla="*/ 0 w 914397"/>
                <a:gd name="connsiteY0" fmla="*/ 17465 h 1078760"/>
                <a:gd name="connsiteX1" fmla="*/ 309304 w 914397"/>
                <a:gd name="connsiteY1" fmla="*/ 452051 h 1078760"/>
                <a:gd name="connsiteX2" fmla="*/ 914397 w 914397"/>
                <a:gd name="connsiteY2" fmla="*/ 582046 h 1078760"/>
                <a:gd name="connsiteX3" fmla="*/ 914397 w 914397"/>
                <a:gd name="connsiteY3" fmla="*/ 1078760 h 1078760"/>
                <a:gd name="connsiteX4" fmla="*/ 0 w 914397"/>
                <a:gd name="connsiteY4" fmla="*/ 1078760 h 1078760"/>
                <a:gd name="connsiteX5" fmla="*/ 0 w 914397"/>
                <a:gd name="connsiteY5" fmla="*/ 17465 h 1078760"/>
                <a:gd name="connsiteX0" fmla="*/ 0 w 914397"/>
                <a:gd name="connsiteY0" fmla="*/ 19658 h 1080953"/>
                <a:gd name="connsiteX1" fmla="*/ 422220 w 914397"/>
                <a:gd name="connsiteY1" fmla="*/ 394464 h 1080953"/>
                <a:gd name="connsiteX2" fmla="*/ 914397 w 914397"/>
                <a:gd name="connsiteY2" fmla="*/ 584239 h 1080953"/>
                <a:gd name="connsiteX3" fmla="*/ 914397 w 914397"/>
                <a:gd name="connsiteY3" fmla="*/ 1080953 h 1080953"/>
                <a:gd name="connsiteX4" fmla="*/ 0 w 914397"/>
                <a:gd name="connsiteY4" fmla="*/ 1080953 h 1080953"/>
                <a:gd name="connsiteX5" fmla="*/ 0 w 914397"/>
                <a:gd name="connsiteY5" fmla="*/ 19658 h 1080953"/>
                <a:gd name="connsiteX0" fmla="*/ 0 w 914397"/>
                <a:gd name="connsiteY0" fmla="*/ 16053 h 1077348"/>
                <a:gd name="connsiteX1" fmla="*/ 422220 w 914397"/>
                <a:gd name="connsiteY1" fmla="*/ 390859 h 1077348"/>
                <a:gd name="connsiteX2" fmla="*/ 914397 w 914397"/>
                <a:gd name="connsiteY2" fmla="*/ 580634 h 1077348"/>
                <a:gd name="connsiteX3" fmla="*/ 914397 w 914397"/>
                <a:gd name="connsiteY3" fmla="*/ 1077348 h 1077348"/>
                <a:gd name="connsiteX4" fmla="*/ 0 w 914397"/>
                <a:gd name="connsiteY4" fmla="*/ 1077348 h 1077348"/>
                <a:gd name="connsiteX5" fmla="*/ 0 w 914397"/>
                <a:gd name="connsiteY5" fmla="*/ 16053 h 1077348"/>
                <a:gd name="connsiteX0" fmla="*/ 0 w 914397"/>
                <a:gd name="connsiteY0" fmla="*/ 16862 h 1078157"/>
                <a:gd name="connsiteX1" fmla="*/ 422220 w 914397"/>
                <a:gd name="connsiteY1" fmla="*/ 391668 h 1078157"/>
                <a:gd name="connsiteX2" fmla="*/ 914397 w 914397"/>
                <a:gd name="connsiteY2" fmla="*/ 581443 h 1078157"/>
                <a:gd name="connsiteX3" fmla="*/ 914397 w 914397"/>
                <a:gd name="connsiteY3" fmla="*/ 1078157 h 1078157"/>
                <a:gd name="connsiteX4" fmla="*/ 0 w 914397"/>
                <a:gd name="connsiteY4" fmla="*/ 1078157 h 1078157"/>
                <a:gd name="connsiteX5" fmla="*/ 0 w 914397"/>
                <a:gd name="connsiteY5" fmla="*/ 16862 h 1078157"/>
                <a:gd name="connsiteX0" fmla="*/ 0 w 914397"/>
                <a:gd name="connsiteY0" fmla="*/ 18582 h 1079877"/>
                <a:gd name="connsiteX1" fmla="*/ 422220 w 914397"/>
                <a:gd name="connsiteY1" fmla="*/ 393388 h 1079877"/>
                <a:gd name="connsiteX2" fmla="*/ 914397 w 914397"/>
                <a:gd name="connsiteY2" fmla="*/ 583163 h 1079877"/>
                <a:gd name="connsiteX3" fmla="*/ 914397 w 914397"/>
                <a:gd name="connsiteY3" fmla="*/ 1079877 h 1079877"/>
                <a:gd name="connsiteX4" fmla="*/ 0 w 914397"/>
                <a:gd name="connsiteY4" fmla="*/ 1079877 h 1079877"/>
                <a:gd name="connsiteX5" fmla="*/ 0 w 914397"/>
                <a:gd name="connsiteY5" fmla="*/ 18582 h 1079877"/>
                <a:gd name="connsiteX0" fmla="*/ 0 w 914397"/>
                <a:gd name="connsiteY0" fmla="*/ 21090 h 1082385"/>
                <a:gd name="connsiteX1" fmla="*/ 462073 w 914397"/>
                <a:gd name="connsiteY1" fmla="*/ 336116 h 1082385"/>
                <a:gd name="connsiteX2" fmla="*/ 914397 w 914397"/>
                <a:gd name="connsiteY2" fmla="*/ 585671 h 1082385"/>
                <a:gd name="connsiteX3" fmla="*/ 914397 w 914397"/>
                <a:gd name="connsiteY3" fmla="*/ 1082385 h 1082385"/>
                <a:gd name="connsiteX4" fmla="*/ 0 w 914397"/>
                <a:gd name="connsiteY4" fmla="*/ 1082385 h 1082385"/>
                <a:gd name="connsiteX5" fmla="*/ 0 w 914397"/>
                <a:gd name="connsiteY5" fmla="*/ 21090 h 1082385"/>
                <a:gd name="connsiteX0" fmla="*/ 0 w 914397"/>
                <a:gd name="connsiteY0" fmla="*/ 20411 h 1081706"/>
                <a:gd name="connsiteX1" fmla="*/ 462073 w 914397"/>
                <a:gd name="connsiteY1" fmla="*/ 335437 h 1081706"/>
                <a:gd name="connsiteX2" fmla="*/ 914397 w 914397"/>
                <a:gd name="connsiteY2" fmla="*/ 584992 h 1081706"/>
                <a:gd name="connsiteX3" fmla="*/ 914397 w 914397"/>
                <a:gd name="connsiteY3" fmla="*/ 1081706 h 1081706"/>
                <a:gd name="connsiteX4" fmla="*/ 0 w 914397"/>
                <a:gd name="connsiteY4" fmla="*/ 1081706 h 1081706"/>
                <a:gd name="connsiteX5" fmla="*/ 0 w 914397"/>
                <a:gd name="connsiteY5" fmla="*/ 20411 h 1081706"/>
                <a:gd name="connsiteX0" fmla="*/ 0 w 914397"/>
                <a:gd name="connsiteY0" fmla="*/ 1081706 h 1173146"/>
                <a:gd name="connsiteX1" fmla="*/ 0 w 914397"/>
                <a:gd name="connsiteY1" fmla="*/ 20411 h 1173146"/>
                <a:gd name="connsiteX2" fmla="*/ 462073 w 914397"/>
                <a:gd name="connsiteY2" fmla="*/ 335437 h 1173146"/>
                <a:gd name="connsiteX3" fmla="*/ 914397 w 914397"/>
                <a:gd name="connsiteY3" fmla="*/ 584992 h 1173146"/>
                <a:gd name="connsiteX4" fmla="*/ 914397 w 914397"/>
                <a:gd name="connsiteY4" fmla="*/ 1081706 h 1173146"/>
                <a:gd name="connsiteX5" fmla="*/ 91440 w 914397"/>
                <a:gd name="connsiteY5" fmla="*/ 1173146 h 1173146"/>
                <a:gd name="connsiteX0" fmla="*/ 0 w 914397"/>
                <a:gd name="connsiteY0" fmla="*/ 1081706 h 1081706"/>
                <a:gd name="connsiteX1" fmla="*/ 0 w 914397"/>
                <a:gd name="connsiteY1" fmla="*/ 20411 h 1081706"/>
                <a:gd name="connsiteX2" fmla="*/ 462073 w 914397"/>
                <a:gd name="connsiteY2" fmla="*/ 335437 h 1081706"/>
                <a:gd name="connsiteX3" fmla="*/ 914397 w 914397"/>
                <a:gd name="connsiteY3" fmla="*/ 584992 h 1081706"/>
                <a:gd name="connsiteX4" fmla="*/ 914397 w 914397"/>
                <a:gd name="connsiteY4" fmla="*/ 1081706 h 1081706"/>
                <a:gd name="connsiteX0" fmla="*/ 0 w 914397"/>
                <a:gd name="connsiteY0" fmla="*/ 1081706 h 1081706"/>
                <a:gd name="connsiteX1" fmla="*/ 0 w 914397"/>
                <a:gd name="connsiteY1" fmla="*/ 20411 h 1081706"/>
                <a:gd name="connsiteX2" fmla="*/ 462073 w 914397"/>
                <a:gd name="connsiteY2" fmla="*/ 335437 h 1081706"/>
                <a:gd name="connsiteX3" fmla="*/ 914397 w 914397"/>
                <a:gd name="connsiteY3" fmla="*/ 584992 h 1081706"/>
                <a:gd name="connsiteX0" fmla="*/ 0 w 914397"/>
                <a:gd name="connsiteY0" fmla="*/ 1081706 h 1081706"/>
                <a:gd name="connsiteX1" fmla="*/ 0 w 914397"/>
                <a:gd name="connsiteY1" fmla="*/ 20411 h 1081706"/>
                <a:gd name="connsiteX2" fmla="*/ 462073 w 914397"/>
                <a:gd name="connsiteY2" fmla="*/ 335437 h 1081706"/>
                <a:gd name="connsiteX3" fmla="*/ 914397 w 914397"/>
                <a:gd name="connsiteY3" fmla="*/ 584992 h 1081706"/>
                <a:gd name="connsiteX4" fmla="*/ 0 w 914397"/>
                <a:gd name="connsiteY4" fmla="*/ 1081706 h 1081706"/>
                <a:gd name="connsiteX0" fmla="*/ 456093 w 914397"/>
                <a:gd name="connsiteY0" fmla="*/ 357714 h 584992"/>
                <a:gd name="connsiteX1" fmla="*/ 0 w 914397"/>
                <a:gd name="connsiteY1" fmla="*/ 20411 h 584992"/>
                <a:gd name="connsiteX2" fmla="*/ 462073 w 914397"/>
                <a:gd name="connsiteY2" fmla="*/ 335437 h 584992"/>
                <a:gd name="connsiteX3" fmla="*/ 914397 w 914397"/>
                <a:gd name="connsiteY3" fmla="*/ 584992 h 584992"/>
                <a:gd name="connsiteX4" fmla="*/ 456093 w 914397"/>
                <a:gd name="connsiteY4" fmla="*/ 357714 h 584992"/>
                <a:gd name="connsiteX0" fmla="*/ 456093 w 914397"/>
                <a:gd name="connsiteY0" fmla="*/ 357714 h 584992"/>
                <a:gd name="connsiteX1" fmla="*/ 0 w 914397"/>
                <a:gd name="connsiteY1" fmla="*/ 20411 h 584992"/>
                <a:gd name="connsiteX2" fmla="*/ 462073 w 914397"/>
                <a:gd name="connsiteY2" fmla="*/ 335437 h 584992"/>
                <a:gd name="connsiteX3" fmla="*/ 914397 w 914397"/>
                <a:gd name="connsiteY3" fmla="*/ 584992 h 584992"/>
                <a:gd name="connsiteX4" fmla="*/ 547533 w 914397"/>
                <a:gd name="connsiteY4" fmla="*/ 449154 h 584992"/>
                <a:gd name="connsiteX0" fmla="*/ 456093 w 914397"/>
                <a:gd name="connsiteY0" fmla="*/ 357714 h 584992"/>
                <a:gd name="connsiteX1" fmla="*/ 0 w 914397"/>
                <a:gd name="connsiteY1" fmla="*/ 20411 h 584992"/>
                <a:gd name="connsiteX2" fmla="*/ 462073 w 914397"/>
                <a:gd name="connsiteY2" fmla="*/ 335437 h 584992"/>
                <a:gd name="connsiteX3" fmla="*/ 914397 w 914397"/>
                <a:gd name="connsiteY3" fmla="*/ 584992 h 584992"/>
                <a:gd name="connsiteX0" fmla="*/ 0 w 914397"/>
                <a:gd name="connsiteY0" fmla="*/ 20411 h 584992"/>
                <a:gd name="connsiteX1" fmla="*/ 462073 w 914397"/>
                <a:gd name="connsiteY1" fmla="*/ 335437 h 584992"/>
                <a:gd name="connsiteX2" fmla="*/ 914397 w 914397"/>
                <a:gd name="connsiteY2" fmla="*/ 584992 h 58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397" h="584992">
                  <a:moveTo>
                    <a:pt x="0" y="20411"/>
                  </a:moveTo>
                  <a:cubicBezTo>
                    <a:pt x="66680" y="-90682"/>
                    <a:pt x="309675" y="285621"/>
                    <a:pt x="462073" y="335437"/>
                  </a:cubicBezTo>
                  <a:cubicBezTo>
                    <a:pt x="614471" y="385253"/>
                    <a:pt x="828678" y="473898"/>
                    <a:pt x="914397" y="584992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2434CCD-6641-4565-8DA5-E3C16E9B3159}"/>
              </a:ext>
            </a:extLst>
          </p:cNvPr>
          <p:cNvGrpSpPr/>
          <p:nvPr/>
        </p:nvGrpSpPr>
        <p:grpSpPr>
          <a:xfrm>
            <a:off x="1988398" y="4303980"/>
            <a:ext cx="445268" cy="307777"/>
            <a:chOff x="1988398" y="4303980"/>
            <a:chExt cx="445268" cy="307777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5618FC4-1413-4EF5-B778-4DC5A3967CE5}"/>
                </a:ext>
              </a:extLst>
            </p:cNvPr>
            <p:cNvGrpSpPr/>
            <p:nvPr/>
          </p:nvGrpSpPr>
          <p:grpSpPr>
            <a:xfrm>
              <a:off x="1988398" y="4376473"/>
              <a:ext cx="185884" cy="181771"/>
              <a:chOff x="1988398" y="4376473"/>
              <a:chExt cx="185884" cy="181771"/>
            </a:xfrm>
          </p:grpSpPr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8E8C74BF-06DF-44FB-A84A-E65638D4A0C3}"/>
                  </a:ext>
                </a:extLst>
              </p:cNvPr>
              <p:cNvCxnSpPr/>
              <p:nvPr/>
            </p:nvCxnSpPr>
            <p:spPr>
              <a:xfrm flipV="1">
                <a:off x="2107043" y="4378440"/>
                <a:ext cx="0" cy="17980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D42CD485-333F-444D-8C1D-70A4293802BF}"/>
                  </a:ext>
                </a:extLst>
              </p:cNvPr>
              <p:cNvCxnSpPr/>
              <p:nvPr/>
            </p:nvCxnSpPr>
            <p:spPr>
              <a:xfrm>
                <a:off x="1988398" y="4376473"/>
                <a:ext cx="185884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A0B6CE21-BF82-4A3F-AA0F-C8FAF0244E6D}"/>
                  </a:ext>
                </a:extLst>
              </p:cNvPr>
              <p:cNvCxnSpPr/>
              <p:nvPr/>
            </p:nvCxnSpPr>
            <p:spPr>
              <a:xfrm>
                <a:off x="1988398" y="4558244"/>
                <a:ext cx="185884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73959A7-FB78-45DC-80CC-2E2F046379A2}"/>
                    </a:ext>
                  </a:extLst>
                </p:cNvPr>
                <p:cNvSpPr txBox="1"/>
                <p:nvPr/>
              </p:nvSpPr>
              <p:spPr>
                <a:xfrm>
                  <a:off x="2088801" y="4303980"/>
                  <a:ext cx="34486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73959A7-FB78-45DC-80CC-2E2F04637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01" y="4303980"/>
                  <a:ext cx="34486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FA2286D-776E-43D9-8AF8-A8FD0062FA7D}"/>
              </a:ext>
            </a:extLst>
          </p:cNvPr>
          <p:cNvGrpSpPr/>
          <p:nvPr/>
        </p:nvGrpSpPr>
        <p:grpSpPr>
          <a:xfrm>
            <a:off x="732246" y="4220587"/>
            <a:ext cx="1193731" cy="338554"/>
            <a:chOff x="732246" y="4220587"/>
            <a:chExt cx="1193731" cy="33855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76B9B53-C2FE-42B8-A9A8-C9BB9245A276}"/>
                </a:ext>
              </a:extLst>
            </p:cNvPr>
            <p:cNvSpPr/>
            <p:nvPr/>
          </p:nvSpPr>
          <p:spPr>
            <a:xfrm>
              <a:off x="732246" y="4495866"/>
              <a:ext cx="1193731" cy="623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AC1FB833-6CD6-4C77-9DBE-A789F8753A64}"/>
                    </a:ext>
                  </a:extLst>
                </p:cNvPr>
                <p:cNvSpPr txBox="1"/>
                <p:nvPr/>
              </p:nvSpPr>
              <p:spPr>
                <a:xfrm>
                  <a:off x="887163" y="4220587"/>
                  <a:ext cx="88389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AC1FB833-6CD6-4C77-9DBE-A789F8753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163" y="4220587"/>
                  <a:ext cx="88389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 是研究 热力学过程中 热与功的转化关系与条件的。因此需要先明确 </a:t>
            </a:r>
            <a:r>
              <a:rPr lang="zh-CN" altLang="en-US" sz="1600" dirty="0">
                <a:solidFill>
                  <a:srgbClr val="C00000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内能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</a:t>
            </a:r>
            <a:r>
              <a:rPr lang="zh-CN" altLang="en-US" sz="1600" dirty="0">
                <a:solidFill>
                  <a:schemeClr val="accent6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功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热量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的具体概念。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9966CA9-34B3-4F0B-87DF-E1E817529530}"/>
              </a:ext>
            </a:extLst>
          </p:cNvPr>
          <p:cNvSpPr txBox="1"/>
          <p:nvPr/>
        </p:nvSpPr>
        <p:spPr>
          <a:xfrm>
            <a:off x="507458" y="496110"/>
            <a:ext cx="322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热力学的基本概念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C22643D-DD3B-458A-8137-2465268DA57B}"/>
              </a:ext>
            </a:extLst>
          </p:cNvPr>
          <p:cNvSpPr txBox="1"/>
          <p:nvPr/>
        </p:nvSpPr>
        <p:spPr>
          <a:xfrm>
            <a:off x="3732917" y="775742"/>
            <a:ext cx="1855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内能、功与热量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2B31D3-1B5D-4262-AB3C-82E5723D547C}"/>
                  </a:ext>
                </a:extLst>
              </p:cNvPr>
              <p:cNvSpPr/>
              <p:nvPr/>
            </p:nvSpPr>
            <p:spPr>
              <a:xfrm>
                <a:off x="576364" y="1984605"/>
                <a:ext cx="1233237" cy="49329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C00000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内能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dirty="0">
                  <a:solidFill>
                    <a:srgbClr val="C00000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EE2B31D3-1B5D-4262-AB3C-82E5723D5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984605"/>
                <a:ext cx="1233237" cy="493294"/>
              </a:xfrm>
              <a:prstGeom prst="roundRect">
                <a:avLst/>
              </a:prstGeom>
              <a:blipFill>
                <a:blip r:embed="rId6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F5236F2B-607E-4C81-A32C-314F5FDF3BD3}"/>
                  </a:ext>
                </a:extLst>
              </p:cNvPr>
              <p:cNvSpPr/>
              <p:nvPr/>
            </p:nvSpPr>
            <p:spPr>
              <a:xfrm>
                <a:off x="576364" y="2917813"/>
                <a:ext cx="1233237" cy="49329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accent6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功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zh-CN" altLang="en-US" dirty="0">
                  <a:solidFill>
                    <a:schemeClr val="accent6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F5236F2B-607E-4C81-A32C-314F5FDF3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2917813"/>
                <a:ext cx="1233237" cy="493294"/>
              </a:xfrm>
              <a:prstGeom prst="roundRect">
                <a:avLst/>
              </a:prstGeom>
              <a:blipFill>
                <a:blip r:embed="rId7"/>
                <a:stretch>
                  <a:fillRect b="-61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086323F-52B0-449F-A4D6-65704A805501}"/>
                  </a:ext>
                </a:extLst>
              </p:cNvPr>
              <p:cNvSpPr txBox="1"/>
              <p:nvPr/>
            </p:nvSpPr>
            <p:spPr>
              <a:xfrm>
                <a:off x="1894363" y="1952996"/>
                <a:ext cx="1591472" cy="561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086323F-52B0-449F-A4D6-65704A805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63" y="1952996"/>
                <a:ext cx="1591472" cy="5619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827BD66-E353-47E7-97C9-D197EA95957C}"/>
              </a:ext>
            </a:extLst>
          </p:cNvPr>
          <p:cNvSpPr txBox="1"/>
          <p:nvPr/>
        </p:nvSpPr>
        <p:spPr>
          <a:xfrm>
            <a:off x="3732917" y="2061975"/>
            <a:ext cx="7883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气体系统内部所具有的能量，是</a:t>
            </a:r>
            <a:r>
              <a:rPr lang="zh-CN" altLang="en-US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状态量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（即只与气体所处的状态有关）。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E61C8EF-5F94-470C-B6BD-C38384D94F77}"/>
                  </a:ext>
                </a:extLst>
              </p:cNvPr>
              <p:cNvSpPr txBox="1"/>
              <p:nvPr/>
            </p:nvSpPr>
            <p:spPr>
              <a:xfrm>
                <a:off x="1894363" y="2883485"/>
                <a:ext cx="1591472" cy="679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E61C8EF-5F94-470C-B6BD-C38384D9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63" y="2883485"/>
                <a:ext cx="1591472" cy="6798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A5B565E-4733-4F1E-B418-4AC153CC9B67}"/>
                  </a:ext>
                </a:extLst>
              </p:cNvPr>
              <p:cNvSpPr txBox="1"/>
              <p:nvPr/>
            </p:nvSpPr>
            <p:spPr>
              <a:xfrm>
                <a:off x="3732917" y="2831356"/>
                <a:ext cx="7883801" cy="66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气体从一种状态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到另一种状态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，系统对外所做的功（有正负之分）。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</a:t>
                </a:r>
                <a:r>
                  <a:rPr lang="zh-CN" altLang="en-US" sz="16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过程量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之间的函数关系不同时积分值也不同。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A5B565E-4733-4F1E-B418-4AC153CC9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17" y="2831356"/>
                <a:ext cx="7883801" cy="666208"/>
              </a:xfrm>
              <a:prstGeom prst="rect">
                <a:avLst/>
              </a:prstGeom>
              <a:blipFill>
                <a:blip r:embed="rId10"/>
                <a:stretch>
                  <a:fillRect l="-386" t="-3636" b="-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1E288D9-0EB7-4F1F-8638-6D8FFA634DB6}"/>
              </a:ext>
            </a:extLst>
          </p:cNvPr>
          <p:cNvSpPr txBox="1"/>
          <p:nvPr/>
        </p:nvSpPr>
        <p:spPr>
          <a:xfrm>
            <a:off x="2690099" y="3736867"/>
            <a:ext cx="2783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气体体积膨胀（或收缩）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DCC9137-085B-4B88-BA55-3A915025457F}"/>
                  </a:ext>
                </a:extLst>
              </p:cNvPr>
              <p:cNvSpPr txBox="1"/>
              <p:nvPr/>
            </p:nvSpPr>
            <p:spPr>
              <a:xfrm>
                <a:off x="2690099" y="4225126"/>
                <a:ext cx="3502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活塞在力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𝐹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𝑝𝑆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下产生微小位移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d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𝑙</m:t>
                    </m:r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DCC9137-085B-4B88-BA55-3A9150254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099" y="4225126"/>
                <a:ext cx="3502342" cy="338554"/>
              </a:xfrm>
              <a:prstGeom prst="rect">
                <a:avLst/>
              </a:prstGeom>
              <a:blipFill>
                <a:blip r:embed="rId11"/>
                <a:stretch>
                  <a:fillRect l="-870"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A63E376-DF28-4D49-AEA7-E4A1C881F32C}"/>
                  </a:ext>
                </a:extLst>
              </p:cNvPr>
              <p:cNvSpPr txBox="1"/>
              <p:nvPr/>
            </p:nvSpPr>
            <p:spPr>
              <a:xfrm>
                <a:off x="2694597" y="4714982"/>
                <a:ext cx="3502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元功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d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𝐴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𝐹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d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𝑙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𝑝𝑆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d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𝑙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𝑝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d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𝑉</m:t>
                    </m:r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A63E376-DF28-4D49-AEA7-E4A1C881F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597" y="4714982"/>
                <a:ext cx="3502342" cy="338554"/>
              </a:xfrm>
              <a:prstGeom prst="rect">
                <a:avLst/>
              </a:prstGeom>
              <a:blipFill>
                <a:blip r:embed="rId12"/>
                <a:stretch>
                  <a:fillRect l="-870"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6D84D883-BB56-419E-ADF6-9643F2B7DA99}"/>
              </a:ext>
            </a:extLst>
          </p:cNvPr>
          <p:cNvGrpSpPr/>
          <p:nvPr/>
        </p:nvGrpSpPr>
        <p:grpSpPr>
          <a:xfrm rot="10800000">
            <a:off x="529081" y="3563351"/>
            <a:ext cx="1547492" cy="1490185"/>
            <a:chOff x="529081" y="3754341"/>
            <a:chExt cx="1547492" cy="1490185"/>
          </a:xfrm>
        </p:grpSpPr>
        <p:sp>
          <p:nvSpPr>
            <p:cNvPr id="7" name="图文框 6">
              <a:extLst>
                <a:ext uri="{FF2B5EF4-FFF2-40B4-BE49-F238E27FC236}">
                  <a16:creationId xmlns:a16="http://schemas.microsoft.com/office/drawing/2014/main" id="{87F22A6D-63AE-4693-A351-92269C7EAB96}"/>
                </a:ext>
              </a:extLst>
            </p:cNvPr>
            <p:cNvSpPr/>
            <p:nvPr/>
          </p:nvSpPr>
          <p:spPr>
            <a:xfrm>
              <a:off x="576364" y="3754341"/>
              <a:ext cx="1400354" cy="1421039"/>
            </a:xfrm>
            <a:prstGeom prst="frame">
              <a:avLst>
                <a:gd name="adj1" fmla="val 8383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FB762E-FCCD-42F3-B022-A7CD07F03BBB}"/>
                </a:ext>
              </a:extLst>
            </p:cNvPr>
            <p:cNvSpPr/>
            <p:nvPr/>
          </p:nvSpPr>
          <p:spPr>
            <a:xfrm>
              <a:off x="529081" y="4991878"/>
              <a:ext cx="1547492" cy="252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0022457-CF2C-4351-821D-C2CD970E281E}"/>
                  </a:ext>
                </a:extLst>
              </p:cNvPr>
              <p:cNvSpPr txBox="1"/>
              <p:nvPr/>
            </p:nvSpPr>
            <p:spPr>
              <a:xfrm>
                <a:off x="860879" y="4558244"/>
                <a:ext cx="88389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0022457-CF2C-4351-821D-C2CD970E2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79" y="4558244"/>
                <a:ext cx="883895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EBA0872F-1379-4366-8D10-8AEF293BD6DB}"/>
              </a:ext>
            </a:extLst>
          </p:cNvPr>
          <p:cNvGrpSpPr/>
          <p:nvPr/>
        </p:nvGrpSpPr>
        <p:grpSpPr>
          <a:xfrm>
            <a:off x="8912180" y="3287822"/>
            <a:ext cx="2703456" cy="2065986"/>
            <a:chOff x="8912180" y="1501463"/>
            <a:chExt cx="2703456" cy="2065986"/>
          </a:xfrm>
        </p:grpSpPr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E731FE4C-AB6D-4790-AD88-DD19268CC59F}"/>
                </a:ext>
              </a:extLst>
            </p:cNvPr>
            <p:cNvCxnSpPr>
              <a:cxnSpLocks/>
            </p:cNvCxnSpPr>
            <p:nvPr/>
          </p:nvCxnSpPr>
          <p:spPr>
            <a:xfrm>
              <a:off x="8912180" y="3232597"/>
              <a:ext cx="270345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3EA12F04-09A1-4B14-B35D-B52FA9895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2756" y="1501463"/>
              <a:ext cx="0" cy="20659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1E8AF179-9B6C-4ED2-A41A-E5629FF94E6C}"/>
                    </a:ext>
                  </a:extLst>
                </p:cNvPr>
                <p:cNvSpPr txBox="1"/>
                <p:nvPr/>
              </p:nvSpPr>
              <p:spPr>
                <a:xfrm>
                  <a:off x="8963268" y="1501463"/>
                  <a:ext cx="1935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1E8AF179-9B6C-4ED2-A41A-E5629FF94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68" y="1501463"/>
                  <a:ext cx="19357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8125" r="-25000" b="-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4B889C50-1B7D-44B8-8D26-F267C2D6B848}"/>
                    </a:ext>
                  </a:extLst>
                </p:cNvPr>
                <p:cNvSpPr txBox="1"/>
                <p:nvPr/>
              </p:nvSpPr>
              <p:spPr>
                <a:xfrm>
                  <a:off x="11317956" y="3290450"/>
                  <a:ext cx="214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4B889C50-1B7D-44B8-8D26-F267C2D6B8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7956" y="3290450"/>
                  <a:ext cx="21409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5714" r="-20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4D5F9893-38C1-46AD-BA62-7EC4552F629A}"/>
                    </a:ext>
                  </a:extLst>
                </p:cNvPr>
                <p:cNvSpPr txBox="1"/>
                <p:nvPr/>
              </p:nvSpPr>
              <p:spPr>
                <a:xfrm>
                  <a:off x="8954331" y="3290450"/>
                  <a:ext cx="2236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4D5F9893-38C1-46AD-BA62-7EC4552F6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331" y="3290450"/>
                  <a:ext cx="223651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4324" r="-18919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06E8169-38B6-49CD-A20E-6381B2863EBC}"/>
              </a:ext>
            </a:extLst>
          </p:cNvPr>
          <p:cNvGrpSpPr/>
          <p:nvPr/>
        </p:nvGrpSpPr>
        <p:grpSpPr>
          <a:xfrm>
            <a:off x="9637881" y="3588352"/>
            <a:ext cx="603242" cy="369306"/>
            <a:chOff x="9633333" y="1815024"/>
            <a:chExt cx="603242" cy="369306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8DCD1B71-1930-4007-8F0C-40BBED3FDDB8}"/>
                </a:ext>
              </a:extLst>
            </p:cNvPr>
            <p:cNvSpPr/>
            <p:nvPr/>
          </p:nvSpPr>
          <p:spPr>
            <a:xfrm>
              <a:off x="9911404" y="2128025"/>
              <a:ext cx="56305" cy="5630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8633A7A6-02CD-4051-A98C-60D5DE2E381A}"/>
                    </a:ext>
                  </a:extLst>
                </p:cNvPr>
                <p:cNvSpPr txBox="1"/>
                <p:nvPr/>
              </p:nvSpPr>
              <p:spPr>
                <a:xfrm>
                  <a:off x="9633333" y="1815024"/>
                  <a:ext cx="60324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8633A7A6-02CD-4051-A98C-60D5DE2E3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3333" y="1815024"/>
                  <a:ext cx="603242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9091" r="-9091" b="-3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A6E8EE1-84D0-41B0-B513-DAB6CC50767A}"/>
              </a:ext>
            </a:extLst>
          </p:cNvPr>
          <p:cNvGrpSpPr/>
          <p:nvPr/>
        </p:nvGrpSpPr>
        <p:grpSpPr>
          <a:xfrm>
            <a:off x="10813427" y="4202448"/>
            <a:ext cx="611578" cy="349644"/>
            <a:chOff x="10813427" y="2416089"/>
            <a:chExt cx="611578" cy="349644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F42DDCEA-382F-44BA-A184-93C14EAAB2C3}"/>
                </a:ext>
              </a:extLst>
            </p:cNvPr>
            <p:cNvSpPr/>
            <p:nvPr/>
          </p:nvSpPr>
          <p:spPr>
            <a:xfrm>
              <a:off x="10827908" y="2709428"/>
              <a:ext cx="56305" cy="5630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D162848B-8C41-43CF-B608-B5455686E66F}"/>
                    </a:ext>
                  </a:extLst>
                </p:cNvPr>
                <p:cNvSpPr txBox="1"/>
                <p:nvPr/>
              </p:nvSpPr>
              <p:spPr>
                <a:xfrm>
                  <a:off x="10813427" y="2416089"/>
                  <a:ext cx="61157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D162848B-8C41-43CF-B608-B5455686E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3427" y="2416089"/>
                  <a:ext cx="611578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9000" b="-30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箭头: 下 26">
            <a:extLst>
              <a:ext uri="{FF2B5EF4-FFF2-40B4-BE49-F238E27FC236}">
                <a16:creationId xmlns:a16="http://schemas.microsoft.com/office/drawing/2014/main" id="{45400234-6DD2-4C50-843E-297E5C965AA5}"/>
              </a:ext>
            </a:extLst>
          </p:cNvPr>
          <p:cNvSpPr/>
          <p:nvPr/>
        </p:nvSpPr>
        <p:spPr>
          <a:xfrm>
            <a:off x="3824283" y="4099392"/>
            <a:ext cx="124063" cy="14516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下 94">
            <a:extLst>
              <a:ext uri="{FF2B5EF4-FFF2-40B4-BE49-F238E27FC236}">
                <a16:creationId xmlns:a16="http://schemas.microsoft.com/office/drawing/2014/main" id="{AB3677B2-D6A1-468C-8029-5C7603D5585C}"/>
              </a:ext>
            </a:extLst>
          </p:cNvPr>
          <p:cNvSpPr/>
          <p:nvPr/>
        </p:nvSpPr>
        <p:spPr>
          <a:xfrm>
            <a:off x="3824282" y="4593251"/>
            <a:ext cx="124063" cy="14516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2768690-6781-48CA-97B9-631671D2F022}"/>
              </a:ext>
            </a:extLst>
          </p:cNvPr>
          <p:cNvSpPr/>
          <p:nvPr/>
        </p:nvSpPr>
        <p:spPr>
          <a:xfrm>
            <a:off x="6116473" y="3707372"/>
            <a:ext cx="2563796" cy="14210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注：功有正负之分</a:t>
            </a:r>
            <a:endParaRPr lang="en-US" altLang="zh-CN" sz="1400" dirty="0">
              <a:solidFill>
                <a:schemeClr val="tx1"/>
              </a:solidFill>
              <a:latin typeface="汉仪润圆-65简" panose="00020600040101010101" pitchFamily="18" charset="-122"/>
              <a:ea typeface="汉仪润圆-65简" panose="00020600040101010101" pitchFamily="18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体积膨胀（即曲线向右行进）时，功为正，系统对外界做功</a:t>
            </a:r>
            <a:endParaRPr lang="en-US" altLang="zh-CN" sz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体积收缩（即曲线向左行进）时，功为负，外界对系统做功</a:t>
            </a:r>
            <a:endParaRPr lang="en-US" altLang="zh-CN" sz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44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4.375E-6 -0.0273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35" grpId="0" animBg="1"/>
      <p:bldP spid="37" grpId="0"/>
      <p:bldP spid="5" grpId="0"/>
      <p:bldP spid="39" grpId="0"/>
      <p:bldP spid="40" grpId="0" uiExpand="1" build="p"/>
      <p:bldP spid="6" grpId="0"/>
      <p:bldP spid="44" grpId="0"/>
      <p:bldP spid="45" grpId="0"/>
      <p:bldP spid="53" grpId="0"/>
      <p:bldP spid="27" grpId="0" animBg="1"/>
      <p:bldP spid="95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 是研究 热力学过程中 热与功的转化关系与条件的。因此需要先明确 </a:t>
            </a:r>
            <a:r>
              <a:rPr lang="zh-CN" altLang="en-US" sz="1600" dirty="0">
                <a:solidFill>
                  <a:srgbClr val="C00000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内能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</a:t>
            </a:r>
            <a:r>
              <a:rPr lang="zh-CN" altLang="en-US" sz="1600" dirty="0">
                <a:solidFill>
                  <a:schemeClr val="accent6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功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热量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的具体概念。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9966CA9-34B3-4F0B-87DF-E1E817529530}"/>
              </a:ext>
            </a:extLst>
          </p:cNvPr>
          <p:cNvSpPr txBox="1"/>
          <p:nvPr/>
        </p:nvSpPr>
        <p:spPr>
          <a:xfrm>
            <a:off x="507458" y="496110"/>
            <a:ext cx="322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热力学的基本概念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C22643D-DD3B-458A-8137-2465268DA57B}"/>
              </a:ext>
            </a:extLst>
          </p:cNvPr>
          <p:cNvSpPr txBox="1"/>
          <p:nvPr/>
        </p:nvSpPr>
        <p:spPr>
          <a:xfrm>
            <a:off x="3732917" y="775742"/>
            <a:ext cx="1855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内能、功与热量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086323F-52B0-449F-A4D6-65704A805501}"/>
                  </a:ext>
                </a:extLst>
              </p:cNvPr>
              <p:cNvSpPr txBox="1"/>
              <p:nvPr/>
            </p:nvSpPr>
            <p:spPr>
              <a:xfrm>
                <a:off x="1894363" y="1952996"/>
                <a:ext cx="2267090" cy="561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086323F-52B0-449F-A4D6-65704A805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63" y="1952996"/>
                <a:ext cx="2267090" cy="561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827BD66-E353-47E7-97C9-D197EA95957C}"/>
              </a:ext>
            </a:extLst>
          </p:cNvPr>
          <p:cNvSpPr txBox="1"/>
          <p:nvPr/>
        </p:nvSpPr>
        <p:spPr>
          <a:xfrm>
            <a:off x="4246216" y="2061975"/>
            <a:ext cx="7370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气体系统与外界之间 由于有温差 而传递的能量。热量是 </a:t>
            </a:r>
            <a:r>
              <a:rPr lang="zh-CN" altLang="en-US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过程量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99F80D3-234B-4CEF-9798-436FEDFDB857}"/>
              </a:ext>
            </a:extLst>
          </p:cNvPr>
          <p:cNvGrpSpPr/>
          <p:nvPr/>
        </p:nvGrpSpPr>
        <p:grpSpPr>
          <a:xfrm>
            <a:off x="757989" y="2386835"/>
            <a:ext cx="1692851" cy="764269"/>
            <a:chOff x="757989" y="2386835"/>
            <a:chExt cx="1692851" cy="764269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C5BE461-9923-40EB-8FFB-0E3B76779934}"/>
                </a:ext>
              </a:extLst>
            </p:cNvPr>
            <p:cNvCxnSpPr/>
            <p:nvPr/>
          </p:nvCxnSpPr>
          <p:spPr>
            <a:xfrm>
              <a:off x="757989" y="2386835"/>
              <a:ext cx="0" cy="586156"/>
            </a:xfrm>
            <a:prstGeom prst="line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9269F6F-95B4-4587-9237-0F25C457A1D6}"/>
                </a:ext>
              </a:extLst>
            </p:cNvPr>
            <p:cNvCxnSpPr/>
            <p:nvPr/>
          </p:nvCxnSpPr>
          <p:spPr>
            <a:xfrm>
              <a:off x="757989" y="2972991"/>
              <a:ext cx="217470" cy="0"/>
            </a:xfrm>
            <a:prstGeom prst="line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F8ACD00-F0F7-421E-8FC2-D56EFE29F455}"/>
                    </a:ext>
                  </a:extLst>
                </p:cNvPr>
                <p:cNvSpPr txBox="1"/>
                <p:nvPr/>
              </p:nvSpPr>
              <p:spPr>
                <a:xfrm>
                  <a:off x="1026367" y="2781772"/>
                  <a:ext cx="142447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b="0" dirty="0">
                      <a:solidFill>
                        <a:schemeClr val="accent2"/>
                      </a:solidFill>
                      <a:latin typeface="钉钉进步体" panose="00020600040101010101" pitchFamily="18" charset="-122"/>
                      <a:ea typeface="钉钉进步体" panose="00020600040101010101" pitchFamily="18" charset="-122"/>
                    </a:rPr>
                    <a:t>摩尔热容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endParaRPr lang="zh-CN" altLang="en-US" dirty="0">
                    <a:latin typeface="钉钉进步体" panose="00020600040101010101" pitchFamily="18" charset="-122"/>
                    <a:ea typeface="钉钉进步体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1F8ACD00-F0F7-421E-8FC2-D56EFE29F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367" y="2781772"/>
                  <a:ext cx="142447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19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1EB029B-9BCD-48AC-9973-15E6509D134A}"/>
                  </a:ext>
                </a:extLst>
              </p:cNvPr>
              <p:cNvSpPr txBox="1"/>
              <p:nvPr/>
            </p:nvSpPr>
            <p:spPr>
              <a:xfrm>
                <a:off x="2663123" y="2781772"/>
                <a:ext cx="89525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mol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的某种物质升高（或降低）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所需要吸收（或放出）的热量。单位：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J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/(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mol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1EB029B-9BCD-48AC-9973-15E6509D1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23" y="2781772"/>
                <a:ext cx="8952513" cy="338554"/>
              </a:xfrm>
              <a:prstGeom prst="rect">
                <a:avLst/>
              </a:prstGeom>
              <a:blipFill>
                <a:blip r:embed="rId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CB15E0B-FEDD-4E6B-85B1-49C8B6DA6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63" y="3276864"/>
            <a:ext cx="4381302" cy="274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3E5BF10-B59D-4946-BFF0-A6D9A2CA6F44}"/>
              </a:ext>
            </a:extLst>
          </p:cNvPr>
          <p:cNvSpPr/>
          <p:nvPr/>
        </p:nvSpPr>
        <p:spPr>
          <a:xfrm>
            <a:off x="2294385" y="5733157"/>
            <a:ext cx="312910" cy="2328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0F7F57-768E-47C8-B832-E263A734B2DC}"/>
              </a:ext>
            </a:extLst>
          </p:cNvPr>
          <p:cNvSpPr/>
          <p:nvPr/>
        </p:nvSpPr>
        <p:spPr>
          <a:xfrm>
            <a:off x="3049073" y="5733157"/>
            <a:ext cx="312910" cy="2328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5190D18-2E84-4DE3-8563-FCC610860AD5}"/>
                  </a:ext>
                </a:extLst>
              </p:cNvPr>
              <p:cNvSpPr txBox="1"/>
              <p:nvPr/>
            </p:nvSpPr>
            <p:spPr>
              <a:xfrm>
                <a:off x="5189674" y="3556168"/>
                <a:ext cx="6425962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同种物质在同样温度下的摩尔热容，随过程的不同而变化。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同温度下，若要使气体保持压强不变而升高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1 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，所吸收的热量要比 使其保持  体积不变而升高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1 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多。（因为等压升温要求体积变大，要对外做功）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5190D18-2E84-4DE3-8563-FCC610860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674" y="3556168"/>
                <a:ext cx="6425962" cy="846386"/>
              </a:xfrm>
              <a:prstGeom prst="rect">
                <a:avLst/>
              </a:prstGeom>
              <a:blipFill>
                <a:blip r:embed="rId9"/>
                <a:stretch>
                  <a:fillRect l="-474" t="-2158" b="-5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DA7D06FD-D5C7-4C93-B344-DDF35BC8BD01}"/>
              </a:ext>
            </a:extLst>
          </p:cNvPr>
          <p:cNvSpPr txBox="1"/>
          <p:nvPr/>
        </p:nvSpPr>
        <p:spPr>
          <a:xfrm>
            <a:off x="5189674" y="4584060"/>
            <a:ext cx="642596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·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同种物质在同过程中的摩尔热容，随温度的不同而变化。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如右图所示，水的定压热容大致呈现先高再低最后高的趋势。但是这种变化幅度很微小，一般近似认为摩尔热容是关于温度的常数。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28F41B-3309-4FDC-B232-0FD553F76D64}"/>
              </a:ext>
            </a:extLst>
          </p:cNvPr>
          <p:cNvSpPr/>
          <p:nvPr/>
        </p:nvSpPr>
        <p:spPr>
          <a:xfrm>
            <a:off x="5189674" y="4487221"/>
            <a:ext cx="6425962" cy="105605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·</a:t>
            </a:r>
            <a:r>
              <a:rPr lang="zh-CN" altLang="en-US" sz="16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近似认为，摩尔热容不随温度变化而变化。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04648E6-251F-4E47-9F76-1DE49DA49208}"/>
                  </a:ext>
                </a:extLst>
              </p:cNvPr>
              <p:cNvSpPr txBox="1"/>
              <p:nvPr/>
            </p:nvSpPr>
            <p:spPr>
              <a:xfrm>
                <a:off x="5189674" y="5640119"/>
                <a:ext cx="56135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比热容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J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/(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g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 和 摩尔热容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J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/(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mol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 都是 </a:t>
                </a:r>
                <a:r>
                  <a:rPr lang="zh-CN" altLang="en-US" sz="1600" u="sng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过程量</a:t>
                </a:r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。</a:t>
                </a:r>
                <a:endParaRPr lang="en-US" altLang="zh-CN" sz="1600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04648E6-251F-4E47-9F76-1DE49DA49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674" y="5640119"/>
                <a:ext cx="5613568" cy="338554"/>
              </a:xfrm>
              <a:prstGeom prst="rect">
                <a:avLst/>
              </a:prstGeom>
              <a:blipFill>
                <a:blip r:embed="rId10"/>
                <a:stretch>
                  <a:fillRect l="-543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6520E462-C806-4186-8298-B22E54C36671}"/>
                  </a:ext>
                </a:extLst>
              </p:cNvPr>
              <p:cNvSpPr/>
              <p:nvPr/>
            </p:nvSpPr>
            <p:spPr>
              <a:xfrm>
                <a:off x="576363" y="1984605"/>
                <a:ext cx="1233237" cy="49329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accent4">
                        <a:lumMod val="75000"/>
                      </a:schemeClr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热量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6520E462-C806-4186-8298-B22E54C36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984605"/>
                <a:ext cx="1233237" cy="493294"/>
              </a:xfrm>
              <a:prstGeom prst="roundRect">
                <a:avLst/>
              </a:prstGeom>
              <a:blipFill>
                <a:blip r:embed="rId4"/>
                <a:stretch>
                  <a:fillRect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089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" grpId="0"/>
      <p:bldP spid="15" grpId="0"/>
      <p:bldP spid="7" grpId="0" animBg="1"/>
      <p:bldP spid="21" grpId="0" animBg="1"/>
      <p:bldP spid="8" grpId="0"/>
      <p:bldP spid="23" grpId="0"/>
      <p:bldP spid="9" grpId="0" animBg="1"/>
      <p:bldP spid="25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FEC310F-E56D-48DE-941A-84B5FC0C9DAB}"/>
              </a:ext>
            </a:extLst>
          </p:cNvPr>
          <p:cNvSpPr txBox="1"/>
          <p:nvPr/>
        </p:nvSpPr>
        <p:spPr>
          <a:xfrm>
            <a:off x="507460" y="1314720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做功和热传递都可以改变系统的状态。一般来说，系统状态的改变是做功和热传递共同的结果。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8" y="496110"/>
            <a:ext cx="302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热力学第一定律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06D901-C26D-4DF7-B5E2-87547DB47907}"/>
              </a:ext>
            </a:extLst>
          </p:cNvPr>
          <p:cNvSpPr txBox="1"/>
          <p:nvPr/>
        </p:nvSpPr>
        <p:spPr>
          <a:xfrm>
            <a:off x="3530431" y="775742"/>
            <a:ext cx="1786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第一定律的表述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089739-86DB-4244-A851-84CCE4724FFF}"/>
              </a:ext>
            </a:extLst>
          </p:cNvPr>
          <p:cNvSpPr/>
          <p:nvPr/>
        </p:nvSpPr>
        <p:spPr>
          <a:xfrm>
            <a:off x="576365" y="1984605"/>
            <a:ext cx="1937016" cy="49329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热力学第一定律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45EF7-EF6F-4F5B-AA84-29F76351DF10}"/>
                  </a:ext>
                </a:extLst>
              </p:cNvPr>
              <p:cNvSpPr txBox="1"/>
              <p:nvPr/>
            </p:nvSpPr>
            <p:spPr>
              <a:xfrm>
                <a:off x="2725698" y="2077363"/>
                <a:ext cx="13793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45EF7-EF6F-4F5B-AA84-29F76351D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698" y="2077363"/>
                <a:ext cx="1379352" cy="307777"/>
              </a:xfrm>
              <a:prstGeom prst="rect">
                <a:avLst/>
              </a:prstGeom>
              <a:blipFill>
                <a:blip r:embed="rId4"/>
                <a:stretch>
                  <a:fillRect l="-4867" r="-3982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26CE3E16-670E-4ABC-AD44-7F2EA1DBE51D}"/>
              </a:ext>
            </a:extLst>
          </p:cNvPr>
          <p:cNvSpPr txBox="1"/>
          <p:nvPr/>
        </p:nvSpPr>
        <p:spPr>
          <a:xfrm>
            <a:off x="4547482" y="2061975"/>
            <a:ext cx="7069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系统从外界吸收的热量，一部分增加了气体的内能，一部分用于对外做功。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4D3B72-349C-4881-B0DF-BB9AAB72E379}"/>
              </a:ext>
            </a:extLst>
          </p:cNvPr>
          <p:cNvSpPr txBox="1"/>
          <p:nvPr/>
        </p:nvSpPr>
        <p:spPr>
          <a:xfrm>
            <a:off x="576364" y="2640378"/>
            <a:ext cx="1103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各物理量符号的正负按如下规定：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F41F7EC-4C8B-481C-8752-ECB02C14F34F}"/>
              </a:ext>
            </a:extLst>
          </p:cNvPr>
          <p:cNvGrpSpPr/>
          <p:nvPr/>
        </p:nvGrpSpPr>
        <p:grpSpPr>
          <a:xfrm>
            <a:off x="576364" y="3049504"/>
            <a:ext cx="2487784" cy="584713"/>
            <a:chOff x="576364" y="3049504"/>
            <a:chExt cx="2487784" cy="5847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7434C7C-6C5E-47AC-B55B-832EA5B85111}"/>
                    </a:ext>
                  </a:extLst>
                </p:cNvPr>
                <p:cNvSpPr txBox="1"/>
                <p:nvPr/>
              </p:nvSpPr>
              <p:spPr>
                <a:xfrm>
                  <a:off x="576364" y="3172615"/>
                  <a:ext cx="4829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07434C7C-6C5E-47AC-B55B-832EA5B851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4" y="3172615"/>
                  <a:ext cx="48293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0A3C88B-AD4B-48C3-862A-F014F7D89506}"/>
                    </a:ext>
                  </a:extLst>
                </p:cNvPr>
                <p:cNvSpPr txBox="1"/>
                <p:nvPr/>
              </p:nvSpPr>
              <p:spPr>
                <a:xfrm>
                  <a:off x="1059300" y="3049504"/>
                  <a:ext cx="20048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：系统从外界吸热</a:t>
                  </a: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0A3C88B-AD4B-48C3-862A-F014F7D89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00" y="3049504"/>
                  <a:ext cx="2004848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588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20BFE6E-8981-453E-B615-F536221077BB}"/>
                    </a:ext>
                  </a:extLst>
                </p:cNvPr>
                <p:cNvSpPr txBox="1"/>
                <p:nvPr/>
              </p:nvSpPr>
              <p:spPr>
                <a:xfrm>
                  <a:off x="1059300" y="3326440"/>
                  <a:ext cx="20048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：系统向外界放热</a:t>
                  </a: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A20BFE6E-8981-453E-B615-F53622107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00" y="3326440"/>
                  <a:ext cx="2004848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6000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6849FE-9EC3-478E-A550-02E5B55A3C23}"/>
              </a:ext>
            </a:extLst>
          </p:cNvPr>
          <p:cNvGrpSpPr/>
          <p:nvPr/>
        </p:nvGrpSpPr>
        <p:grpSpPr>
          <a:xfrm>
            <a:off x="4105050" y="3049504"/>
            <a:ext cx="3248593" cy="584713"/>
            <a:chOff x="4152542" y="3049504"/>
            <a:chExt cx="3248593" cy="5847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81E1DA8-6720-467E-A253-8DD19A0634EE}"/>
                    </a:ext>
                  </a:extLst>
                </p:cNvPr>
                <p:cNvSpPr txBox="1"/>
                <p:nvPr/>
              </p:nvSpPr>
              <p:spPr>
                <a:xfrm>
                  <a:off x="4152542" y="3172615"/>
                  <a:ext cx="4829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81E1DA8-6720-467E-A253-8DD19A0634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2542" y="3172615"/>
                  <a:ext cx="48293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E95CFDC-EA68-42CB-A899-149E64BC2D87}"/>
                    </a:ext>
                  </a:extLst>
                </p:cNvPr>
                <p:cNvSpPr txBox="1"/>
                <p:nvPr/>
              </p:nvSpPr>
              <p:spPr>
                <a:xfrm>
                  <a:off x="4635478" y="3049504"/>
                  <a:ext cx="27656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：系统的内能增加，温度升高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E95CFDC-EA68-42CB-A899-149E64BC2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478" y="3049504"/>
                  <a:ext cx="2765657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588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9976C3C8-0BED-4F04-A790-39FA5CB8A44C}"/>
                    </a:ext>
                  </a:extLst>
                </p:cNvPr>
                <p:cNvSpPr txBox="1"/>
                <p:nvPr/>
              </p:nvSpPr>
              <p:spPr>
                <a:xfrm>
                  <a:off x="4635478" y="3326440"/>
                  <a:ext cx="27656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：系统的内能减少，温度降低</a:t>
                  </a: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9976C3C8-0BED-4F04-A790-39FA5CB8A4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478" y="3326440"/>
                  <a:ext cx="2765657" cy="307777"/>
                </a:xfrm>
                <a:prstGeom prst="rect">
                  <a:avLst/>
                </a:prstGeom>
                <a:blipFill>
                  <a:blip r:embed="rId10"/>
                  <a:stretch>
                    <a:fillRect t="-6000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900BD9C-F289-4EC6-A733-382188BBAB7A}"/>
              </a:ext>
            </a:extLst>
          </p:cNvPr>
          <p:cNvGrpSpPr/>
          <p:nvPr/>
        </p:nvGrpSpPr>
        <p:grpSpPr>
          <a:xfrm>
            <a:off x="8294375" y="3049504"/>
            <a:ext cx="3248593" cy="584713"/>
            <a:chOff x="8294375" y="3049504"/>
            <a:chExt cx="3248593" cy="5847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685393D1-F041-482D-9878-190B14DD2C6F}"/>
                    </a:ext>
                  </a:extLst>
                </p:cNvPr>
                <p:cNvSpPr txBox="1"/>
                <p:nvPr/>
              </p:nvSpPr>
              <p:spPr>
                <a:xfrm>
                  <a:off x="8294375" y="3172615"/>
                  <a:ext cx="4829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685393D1-F041-482D-9878-190B14DD2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4375" y="3172615"/>
                  <a:ext cx="48293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277AF11-3344-4BD9-AFB9-444BADBAA9EB}"/>
                    </a:ext>
                  </a:extLst>
                </p:cNvPr>
                <p:cNvSpPr txBox="1"/>
                <p:nvPr/>
              </p:nvSpPr>
              <p:spPr>
                <a:xfrm>
                  <a:off x="8777311" y="3049504"/>
                  <a:ext cx="27656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：系统对外做功（做正功）</a:t>
                  </a: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277AF11-3344-4BD9-AFB9-444BADBAA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311" y="3049504"/>
                  <a:ext cx="2765657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588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866CD8E-A882-4BA5-9B24-1B540EA5BA2B}"/>
                    </a:ext>
                  </a:extLst>
                </p:cNvPr>
                <p:cNvSpPr txBox="1"/>
                <p:nvPr/>
              </p:nvSpPr>
              <p:spPr>
                <a:xfrm>
                  <a:off x="8777311" y="3326440"/>
                  <a:ext cx="27656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：外界对系统做功（做负功）</a:t>
                  </a: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A866CD8E-A882-4BA5-9B24-1B540EA5B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311" y="3326440"/>
                  <a:ext cx="2765657" cy="307777"/>
                </a:xfrm>
                <a:prstGeom prst="rect">
                  <a:avLst/>
                </a:prstGeom>
                <a:blipFill>
                  <a:blip r:embed="rId13"/>
                  <a:stretch>
                    <a:fillRect t="-6000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B899400-A2B0-4729-A680-E8564DBB39EA}"/>
                  </a:ext>
                </a:extLst>
              </p:cNvPr>
              <p:cNvSpPr txBox="1"/>
              <p:nvPr/>
            </p:nvSpPr>
            <p:spPr>
              <a:xfrm>
                <a:off x="507460" y="3909846"/>
                <a:ext cx="11108176" cy="798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热力学第一定律 定量指出，「第一类永动机」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（只对外做功而既不吸收热量也不消耗内能）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的机器是不可能实现的。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因为当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600" b="0" i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时，</a:t>
                </a:r>
                <a:r>
                  <a:rPr lang="en-US" altLang="zh-CN" sz="1600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必然为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0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B899400-A2B0-4729-A680-E8564DBB3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909846"/>
                <a:ext cx="11108176" cy="798617"/>
              </a:xfrm>
              <a:prstGeom prst="rect">
                <a:avLst/>
              </a:prstGeom>
              <a:blipFill>
                <a:blip r:embed="rId14"/>
                <a:stretch>
                  <a:fillRect l="-274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681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  <p:bldP spid="23" grpId="0" animBg="1"/>
      <p:bldP spid="4" grpId="0"/>
      <p:bldP spid="27" grpId="0"/>
      <p:bldP spid="6" grpId="0"/>
      <p:bldP spid="4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413EF45-2F5A-4C7F-BD98-0EBCE88F4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727" y="3305605"/>
            <a:ext cx="2677592" cy="1995215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FEC310F-E56D-48DE-941A-84B5FC0C9DAB}"/>
                  </a:ext>
                </a:extLst>
              </p:cNvPr>
              <p:cNvSpPr txBox="1"/>
              <p:nvPr/>
            </p:nvSpPr>
            <p:spPr>
              <a:xfrm>
                <a:off x="507460" y="1314720"/>
                <a:ext cx="11108176" cy="429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应用热力学第一定律，可以讨论 理想气体系统 在 等值过程 中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的情况。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FEC310F-E56D-48DE-941A-84B5FC0C9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314720"/>
                <a:ext cx="11108176" cy="429285"/>
              </a:xfrm>
              <a:prstGeom prst="rect">
                <a:avLst/>
              </a:prstGeom>
              <a:blipFill>
                <a:blip r:embed="rId5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8" y="496110"/>
            <a:ext cx="302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热力学第一定律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06D901-C26D-4DF7-B5E2-87547DB47907}"/>
              </a:ext>
            </a:extLst>
          </p:cNvPr>
          <p:cNvSpPr txBox="1"/>
          <p:nvPr/>
        </p:nvSpPr>
        <p:spPr>
          <a:xfrm>
            <a:off x="3530431" y="775742"/>
            <a:ext cx="2122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等体过程、等压过程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089739-86DB-4244-A851-84CCE4724FFF}"/>
              </a:ext>
            </a:extLst>
          </p:cNvPr>
          <p:cNvSpPr/>
          <p:nvPr/>
        </p:nvSpPr>
        <p:spPr>
          <a:xfrm>
            <a:off x="576365" y="2039261"/>
            <a:ext cx="1839831" cy="4711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等体过程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45EF7-EF6F-4F5B-AA84-29F76351DF10}"/>
                  </a:ext>
                </a:extLst>
              </p:cNvPr>
              <p:cNvSpPr txBox="1"/>
              <p:nvPr/>
            </p:nvSpPr>
            <p:spPr>
              <a:xfrm>
                <a:off x="805963" y="2627857"/>
                <a:ext cx="13806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恒定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45EF7-EF6F-4F5B-AA84-29F76351D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63" y="2627857"/>
                <a:ext cx="1380634" cy="246221"/>
              </a:xfrm>
              <a:prstGeom prst="rect">
                <a:avLst/>
              </a:prstGeom>
              <a:blipFill>
                <a:blip r:embed="rId6"/>
                <a:stretch>
                  <a:fillRect l="-4846" t="-27500" r="-3965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8CE0BE0-190D-45C4-8E69-B8445EE30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59" y="3108213"/>
            <a:ext cx="2440380" cy="2142397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74D60E81-49FC-48E9-BD67-FD4E2F2B070D}"/>
              </a:ext>
            </a:extLst>
          </p:cNvPr>
          <p:cNvGrpSpPr/>
          <p:nvPr/>
        </p:nvGrpSpPr>
        <p:grpSpPr>
          <a:xfrm>
            <a:off x="9684327" y="1314721"/>
            <a:ext cx="1931309" cy="557764"/>
            <a:chOff x="463786" y="4723671"/>
            <a:chExt cx="1400541" cy="64330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FD7D08CE-E73E-4507-9ED9-5B108CFAB107}"/>
                </a:ext>
              </a:extLst>
            </p:cNvPr>
            <p:cNvSpPr/>
            <p:nvPr/>
          </p:nvSpPr>
          <p:spPr>
            <a:xfrm>
              <a:off x="463786" y="4723671"/>
              <a:ext cx="1400541" cy="6433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E8FC25-D8FB-422B-89B8-D52F8DDC8E2D}"/>
                    </a:ext>
                  </a:extLst>
                </p:cNvPr>
                <p:cNvSpPr txBox="1"/>
                <p:nvPr/>
              </p:nvSpPr>
              <p:spPr>
                <a:xfrm>
                  <a:off x="785419" y="4751970"/>
                  <a:ext cx="757273" cy="525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𝑝𝑉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zh-CN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E8FC25-D8FB-422B-89B8-D52F8DDC8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19" y="4751970"/>
                  <a:ext cx="757273" cy="525897"/>
                </a:xfrm>
                <a:prstGeom prst="rect">
                  <a:avLst/>
                </a:prstGeom>
                <a:blipFill>
                  <a:blip r:embed="rId8"/>
                  <a:stretch>
                    <a:fillRect b="-94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117F8E-0195-451A-A23A-E40CE6B03BBD}"/>
                  </a:ext>
                </a:extLst>
              </p:cNvPr>
              <p:cNvSpPr txBox="1"/>
              <p:nvPr/>
            </p:nvSpPr>
            <p:spPr>
              <a:xfrm>
                <a:off x="2802576" y="2105537"/>
                <a:ext cx="24403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过程方程：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𝑝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常值</m:t>
                    </m:r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117F8E-0195-451A-A23A-E40CE6B0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76" y="2105537"/>
                <a:ext cx="2440380" cy="338554"/>
              </a:xfrm>
              <a:prstGeom prst="rect">
                <a:avLst/>
              </a:prstGeom>
              <a:blipFill>
                <a:blip r:embed="rId9"/>
                <a:stretch>
                  <a:fillRect l="-1500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77BE02FC-0F5B-4110-8921-E8D9FE8AC7C7}"/>
              </a:ext>
            </a:extLst>
          </p:cNvPr>
          <p:cNvGrpSpPr/>
          <p:nvPr/>
        </p:nvGrpSpPr>
        <p:grpSpPr>
          <a:xfrm>
            <a:off x="2656503" y="2704801"/>
            <a:ext cx="3293035" cy="1476151"/>
            <a:chOff x="2656503" y="2704801"/>
            <a:chExt cx="3293035" cy="1476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41F6789-A7CD-4924-A61D-0C21B627521E}"/>
                    </a:ext>
                  </a:extLst>
                </p:cNvPr>
                <p:cNvSpPr txBox="1"/>
                <p:nvPr/>
              </p:nvSpPr>
              <p:spPr>
                <a:xfrm>
                  <a:off x="2802576" y="2704801"/>
                  <a:ext cx="24403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对外做</a:t>
                  </a:r>
                  <a:r>
                    <a:rPr lang="zh-CN" altLang="en-US" sz="1600" dirty="0">
                      <a:solidFill>
                        <a:schemeClr val="accent6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功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=0</m:t>
                      </m:r>
                    </m:oMath>
                  </a14:m>
                  <a:endPara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41F6789-A7CD-4924-A61D-0C21B6275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576" y="2704801"/>
                  <a:ext cx="2440380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1500" t="-5455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F5EE207-673F-43F2-92EB-B4540EE2F5EF}"/>
                    </a:ext>
                  </a:extLst>
                </p:cNvPr>
                <p:cNvSpPr txBox="1"/>
                <p:nvPr/>
              </p:nvSpPr>
              <p:spPr>
                <a:xfrm>
                  <a:off x="2802576" y="3163337"/>
                  <a:ext cx="3146962" cy="4784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C00000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内能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变化：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F5EE207-673F-43F2-92EB-B4540EE2F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576" y="3163337"/>
                  <a:ext cx="3146962" cy="478401"/>
                </a:xfrm>
                <a:prstGeom prst="rect">
                  <a:avLst/>
                </a:prstGeom>
                <a:blipFill>
                  <a:blip r:embed="rId11"/>
                  <a:stretch>
                    <a:fillRect l="-1163" b="-12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85A2819-8F20-41C1-B27A-079981A7045A}"/>
                    </a:ext>
                  </a:extLst>
                </p:cNvPr>
                <p:cNvSpPr txBox="1"/>
                <p:nvPr/>
              </p:nvSpPr>
              <p:spPr>
                <a:xfrm>
                  <a:off x="2802576" y="3711143"/>
                  <a:ext cx="3146962" cy="469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吸收</a:t>
                  </a:r>
                  <a:r>
                    <a:rPr lang="zh-CN" altLang="en-US" sz="1600" dirty="0">
                      <a:solidFill>
                        <a:schemeClr val="accent4">
                          <a:lumMod val="75000"/>
                        </a:schemeClr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热量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85A2819-8F20-41C1-B27A-079981A704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576" y="3711143"/>
                  <a:ext cx="3146962" cy="469809"/>
                </a:xfrm>
                <a:prstGeom prst="rect">
                  <a:avLst/>
                </a:prstGeom>
                <a:blipFill>
                  <a:blip r:embed="rId12"/>
                  <a:stretch>
                    <a:fillRect l="-1163" b="-12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左大括号 6">
              <a:extLst>
                <a:ext uri="{FF2B5EF4-FFF2-40B4-BE49-F238E27FC236}">
                  <a16:creationId xmlns:a16="http://schemas.microsoft.com/office/drawing/2014/main" id="{0015F1FB-D031-4702-836C-22D13C1D6517}"/>
                </a:ext>
              </a:extLst>
            </p:cNvPr>
            <p:cNvSpPr/>
            <p:nvPr/>
          </p:nvSpPr>
          <p:spPr>
            <a:xfrm>
              <a:off x="2656503" y="2704801"/>
              <a:ext cx="146073" cy="1476151"/>
            </a:xfrm>
            <a:prstGeom prst="leftBrace">
              <a:avLst>
                <a:gd name="adj1" fmla="val 35142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DA248BE-9E28-4F20-9AF4-BA8F3D2FD06A}"/>
              </a:ext>
            </a:extLst>
          </p:cNvPr>
          <p:cNvGrpSpPr/>
          <p:nvPr/>
        </p:nvGrpSpPr>
        <p:grpSpPr>
          <a:xfrm>
            <a:off x="3458559" y="4396799"/>
            <a:ext cx="1325401" cy="402566"/>
            <a:chOff x="3458559" y="4342143"/>
            <a:chExt cx="1325401" cy="402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136050B-9D1A-4D1D-B07E-64B3D67D2AC2}"/>
                    </a:ext>
                  </a:extLst>
                </p:cNvPr>
                <p:cNvSpPr txBox="1"/>
                <p:nvPr/>
              </p:nvSpPr>
              <p:spPr>
                <a:xfrm>
                  <a:off x="3679491" y="4385912"/>
                  <a:ext cx="11044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136050B-9D1A-4D1D-B07E-64B3D67D2A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491" y="4385912"/>
                  <a:ext cx="1104469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5525" r="-2762" b="-268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F6156C50-C948-44C7-B577-3110F2074D92}"/>
                </a:ext>
              </a:extLst>
            </p:cNvPr>
            <p:cNvSpPr/>
            <p:nvPr/>
          </p:nvSpPr>
          <p:spPr>
            <a:xfrm>
              <a:off x="3458559" y="4342143"/>
              <a:ext cx="143743" cy="402566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C870079-0EC9-4CE4-9569-97F69F96ABF0}"/>
                  </a:ext>
                </a:extLst>
              </p:cNvPr>
              <p:cNvSpPr txBox="1"/>
              <p:nvPr/>
            </p:nvSpPr>
            <p:spPr>
              <a:xfrm>
                <a:off x="2793260" y="4876912"/>
                <a:ext cx="2667304" cy="449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定体摩尔热容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C870079-0EC9-4CE4-9569-97F69F96A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260" y="4876912"/>
                <a:ext cx="2667304" cy="449226"/>
              </a:xfrm>
              <a:prstGeom prst="rect">
                <a:avLst/>
              </a:prstGeom>
              <a:blipFill>
                <a:blip r:embed="rId1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1CF1F63E-63CF-4F7F-B074-EDD22E38041E}"/>
              </a:ext>
            </a:extLst>
          </p:cNvPr>
          <p:cNvSpPr/>
          <p:nvPr/>
        </p:nvSpPr>
        <p:spPr>
          <a:xfrm>
            <a:off x="6401676" y="2040801"/>
            <a:ext cx="1839831" cy="4711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等压过程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3D25F57-BFE6-44C2-80FC-19F5BE4628A7}"/>
                  </a:ext>
                </a:extLst>
              </p:cNvPr>
              <p:cNvSpPr txBox="1"/>
              <p:nvPr/>
            </p:nvSpPr>
            <p:spPr>
              <a:xfrm>
                <a:off x="6631274" y="2629397"/>
                <a:ext cx="13806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恒定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3D25F57-BFE6-44C2-80FC-19F5BE46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74" y="2629397"/>
                <a:ext cx="1380634" cy="246221"/>
              </a:xfrm>
              <a:prstGeom prst="rect">
                <a:avLst/>
              </a:prstGeom>
              <a:blipFill>
                <a:blip r:embed="rId15"/>
                <a:stretch>
                  <a:fillRect l="-5310" t="-26829" r="-1327" b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6911EED-FC27-4847-83E6-1CED5C6FE56B}"/>
                  </a:ext>
                </a:extLst>
              </p:cNvPr>
              <p:cNvSpPr txBox="1"/>
              <p:nvPr/>
            </p:nvSpPr>
            <p:spPr>
              <a:xfrm>
                <a:off x="8627887" y="2107077"/>
                <a:ext cx="24403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过程方程：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𝑉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常值</m:t>
                    </m:r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6911EED-FC27-4847-83E6-1CED5C6FE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887" y="2107077"/>
                <a:ext cx="2440380" cy="338554"/>
              </a:xfrm>
              <a:prstGeom prst="rect">
                <a:avLst/>
              </a:prstGeom>
              <a:blipFill>
                <a:blip r:embed="rId16"/>
                <a:stretch>
                  <a:fillRect l="-1247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9B6EF633-2E90-4095-933A-9A8B616D2E94}"/>
              </a:ext>
            </a:extLst>
          </p:cNvPr>
          <p:cNvGrpSpPr/>
          <p:nvPr/>
        </p:nvGrpSpPr>
        <p:grpSpPr>
          <a:xfrm>
            <a:off x="8481814" y="2706341"/>
            <a:ext cx="3293035" cy="1476151"/>
            <a:chOff x="8481814" y="2706341"/>
            <a:chExt cx="3293035" cy="1476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5F6DC1E-1CFF-487E-A449-E681710F8B75}"/>
                    </a:ext>
                  </a:extLst>
                </p:cNvPr>
                <p:cNvSpPr txBox="1"/>
                <p:nvPr/>
              </p:nvSpPr>
              <p:spPr>
                <a:xfrm>
                  <a:off x="8627886" y="2706341"/>
                  <a:ext cx="25325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对外做</a:t>
                  </a:r>
                  <a:r>
                    <a:rPr lang="zh-CN" altLang="en-US" sz="1600" dirty="0">
                      <a:solidFill>
                        <a:schemeClr val="accent6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功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𝑝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a14:m>
                  <a:endPara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15F6DC1E-1CFF-487E-A449-E681710F8B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7886" y="2706341"/>
                  <a:ext cx="2532571" cy="338554"/>
                </a:xfrm>
                <a:prstGeom prst="rect">
                  <a:avLst/>
                </a:prstGeom>
                <a:blipFill>
                  <a:blip r:embed="rId17"/>
                  <a:stretch>
                    <a:fillRect l="-1202" t="-5455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E70C2AE6-F694-4B82-9FC3-F1616F4B5B48}"/>
                    </a:ext>
                  </a:extLst>
                </p:cNvPr>
                <p:cNvSpPr txBox="1"/>
                <p:nvPr/>
              </p:nvSpPr>
              <p:spPr>
                <a:xfrm>
                  <a:off x="8627887" y="3164877"/>
                  <a:ext cx="3146962" cy="4784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C00000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内能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变化：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E70C2AE6-F694-4B82-9FC3-F1616F4B5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7887" y="3164877"/>
                  <a:ext cx="3146962" cy="478401"/>
                </a:xfrm>
                <a:prstGeom prst="rect">
                  <a:avLst/>
                </a:prstGeom>
                <a:blipFill>
                  <a:blip r:embed="rId18"/>
                  <a:stretch>
                    <a:fillRect l="-967" b="-12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7181FE35-A24E-47E1-91C9-29FCB8B995DC}"/>
                    </a:ext>
                  </a:extLst>
                </p:cNvPr>
                <p:cNvSpPr txBox="1"/>
                <p:nvPr/>
              </p:nvSpPr>
              <p:spPr>
                <a:xfrm>
                  <a:off x="8627887" y="3712683"/>
                  <a:ext cx="3146962" cy="4698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吸收</a:t>
                  </a:r>
                  <a:r>
                    <a:rPr lang="zh-CN" altLang="en-US" sz="1600" dirty="0">
                      <a:solidFill>
                        <a:schemeClr val="accent4">
                          <a:lumMod val="75000"/>
                        </a:schemeClr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热量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7181FE35-A24E-47E1-91C9-29FCB8B99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7887" y="3712683"/>
                  <a:ext cx="3146962" cy="469809"/>
                </a:xfrm>
                <a:prstGeom prst="rect">
                  <a:avLst/>
                </a:prstGeom>
                <a:blipFill>
                  <a:blip r:embed="rId19"/>
                  <a:stretch>
                    <a:fillRect l="-967"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左大括号 50">
              <a:extLst>
                <a:ext uri="{FF2B5EF4-FFF2-40B4-BE49-F238E27FC236}">
                  <a16:creationId xmlns:a16="http://schemas.microsoft.com/office/drawing/2014/main" id="{73890C2E-78A9-4C2D-990B-0E4D38B2E03F}"/>
                </a:ext>
              </a:extLst>
            </p:cNvPr>
            <p:cNvSpPr/>
            <p:nvPr/>
          </p:nvSpPr>
          <p:spPr>
            <a:xfrm>
              <a:off x="8481814" y="2706341"/>
              <a:ext cx="146073" cy="1476151"/>
            </a:xfrm>
            <a:prstGeom prst="leftBrace">
              <a:avLst>
                <a:gd name="adj1" fmla="val 35142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579248C-2B24-46E0-8CAC-5B35E9024C92}"/>
              </a:ext>
            </a:extLst>
          </p:cNvPr>
          <p:cNvGrpSpPr/>
          <p:nvPr/>
        </p:nvGrpSpPr>
        <p:grpSpPr>
          <a:xfrm>
            <a:off x="9283870" y="4398339"/>
            <a:ext cx="1325401" cy="402566"/>
            <a:chOff x="3458559" y="4342143"/>
            <a:chExt cx="1325401" cy="402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88E086EE-90CB-4AB7-B305-449E7CA1F1A6}"/>
                    </a:ext>
                  </a:extLst>
                </p:cNvPr>
                <p:cNvSpPr txBox="1"/>
                <p:nvPr/>
              </p:nvSpPr>
              <p:spPr>
                <a:xfrm>
                  <a:off x="3679491" y="4385912"/>
                  <a:ext cx="110446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88E086EE-90CB-4AB7-B305-449E7CA1F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491" y="4385912"/>
                  <a:ext cx="1104469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4945" r="-2747" b="-2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箭头: 下 53">
              <a:extLst>
                <a:ext uri="{FF2B5EF4-FFF2-40B4-BE49-F238E27FC236}">
                  <a16:creationId xmlns:a16="http://schemas.microsoft.com/office/drawing/2014/main" id="{AAED81CF-E6FD-4EAA-A13A-7E72D46E2BDE}"/>
                </a:ext>
              </a:extLst>
            </p:cNvPr>
            <p:cNvSpPr/>
            <p:nvPr/>
          </p:nvSpPr>
          <p:spPr>
            <a:xfrm>
              <a:off x="3458559" y="4342143"/>
              <a:ext cx="143743" cy="402566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17294D1-750A-4549-867B-31FEB08C0223}"/>
                  </a:ext>
                </a:extLst>
              </p:cNvPr>
              <p:cNvSpPr txBox="1"/>
              <p:nvPr/>
            </p:nvSpPr>
            <p:spPr>
              <a:xfrm>
                <a:off x="8704319" y="4878452"/>
                <a:ext cx="2667304" cy="449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定压摩尔热容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17294D1-750A-4549-867B-31FEB08C0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319" y="4878452"/>
                <a:ext cx="2667304" cy="449226"/>
              </a:xfrm>
              <a:prstGeom prst="rect">
                <a:avLst/>
              </a:prstGeom>
              <a:blipFill>
                <a:blip r:embed="rId21"/>
                <a:stretch>
                  <a:fillRect l="-458"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9866B84-47AB-4C1E-B0A8-55701FAC3CEA}"/>
                  </a:ext>
                </a:extLst>
              </p:cNvPr>
              <p:cNvSpPr/>
              <p:nvPr/>
            </p:nvSpPr>
            <p:spPr>
              <a:xfrm>
                <a:off x="9265433" y="1308780"/>
                <a:ext cx="2344589" cy="5577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迈耶公式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9866B84-47AB-4C1E-B0A8-55701FAC3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433" y="1308780"/>
                <a:ext cx="2344589" cy="5577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10899EC0-9EC9-412D-943D-0D887FEFC1F5}"/>
                  </a:ext>
                </a:extLst>
              </p:cNvPr>
              <p:cNvSpPr/>
              <p:nvPr/>
            </p:nvSpPr>
            <p:spPr>
              <a:xfrm>
                <a:off x="6749305" y="1308780"/>
                <a:ext cx="2344589" cy="55776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比热容比 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10899EC0-9EC9-412D-943D-0D887FEFC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305" y="1308780"/>
                <a:ext cx="2344589" cy="55776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286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  <p:bldP spid="23" grpId="0" animBg="1"/>
      <p:bldP spid="4" grpId="0"/>
      <p:bldP spid="5" grpId="0"/>
      <p:bldP spid="43" grpId="0"/>
      <p:bldP spid="44" grpId="0" animBg="1"/>
      <p:bldP spid="45" grpId="0"/>
      <p:bldP spid="47" grpId="0"/>
      <p:bldP spid="55" grpId="0"/>
      <p:bldP spid="18" grpId="0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AF7339-C40F-4A58-968F-B01F16806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10" y="3104367"/>
            <a:ext cx="2667304" cy="2188957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FEC310F-E56D-48DE-941A-84B5FC0C9DAB}"/>
                  </a:ext>
                </a:extLst>
              </p:cNvPr>
              <p:cNvSpPr txBox="1"/>
              <p:nvPr/>
            </p:nvSpPr>
            <p:spPr>
              <a:xfrm>
                <a:off x="507460" y="1314720"/>
                <a:ext cx="11108176" cy="429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应用热力学第一定律，可以讨论 理想气体系统 在 等值过程 中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的情况。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FEC310F-E56D-48DE-941A-84B5FC0C9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314720"/>
                <a:ext cx="11108176" cy="429285"/>
              </a:xfrm>
              <a:prstGeom prst="rect">
                <a:avLst/>
              </a:prstGeom>
              <a:blipFill>
                <a:blip r:embed="rId5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8" y="496110"/>
            <a:ext cx="302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热力学第一定律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06D901-C26D-4DF7-B5E2-87547DB47907}"/>
              </a:ext>
            </a:extLst>
          </p:cNvPr>
          <p:cNvSpPr txBox="1"/>
          <p:nvPr/>
        </p:nvSpPr>
        <p:spPr>
          <a:xfrm>
            <a:off x="3530432" y="775742"/>
            <a:ext cx="121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等温过程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089739-86DB-4244-A851-84CCE4724FFF}"/>
              </a:ext>
            </a:extLst>
          </p:cNvPr>
          <p:cNvSpPr/>
          <p:nvPr/>
        </p:nvSpPr>
        <p:spPr>
          <a:xfrm>
            <a:off x="576365" y="2039261"/>
            <a:ext cx="1839831" cy="4711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钉钉进步体" panose="00020600040101010101" pitchFamily="18" charset="-122"/>
                <a:ea typeface="钉钉进步体" panose="00020600040101010101" pitchFamily="18" charset="-122"/>
              </a:rPr>
              <a:t>等温过程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45EF7-EF6F-4F5B-AA84-29F76351DF10}"/>
                  </a:ext>
                </a:extLst>
              </p:cNvPr>
              <p:cNvSpPr txBox="1"/>
              <p:nvPr/>
            </p:nvSpPr>
            <p:spPr>
              <a:xfrm>
                <a:off x="805963" y="2627857"/>
                <a:ext cx="13806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恒定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45EF7-EF6F-4F5B-AA84-29F76351D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63" y="2627857"/>
                <a:ext cx="1380634" cy="246221"/>
              </a:xfrm>
              <a:prstGeom prst="rect">
                <a:avLst/>
              </a:prstGeom>
              <a:blipFill>
                <a:blip r:embed="rId6"/>
                <a:stretch>
                  <a:fillRect l="-4846" t="-27500" r="-264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74D60E81-49FC-48E9-BD67-FD4E2F2B070D}"/>
              </a:ext>
            </a:extLst>
          </p:cNvPr>
          <p:cNvGrpSpPr/>
          <p:nvPr/>
        </p:nvGrpSpPr>
        <p:grpSpPr>
          <a:xfrm>
            <a:off x="9684327" y="1314721"/>
            <a:ext cx="1931309" cy="557764"/>
            <a:chOff x="463786" y="4723671"/>
            <a:chExt cx="1400541" cy="64330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FD7D08CE-E73E-4507-9ED9-5B108CFAB107}"/>
                </a:ext>
              </a:extLst>
            </p:cNvPr>
            <p:cNvSpPr/>
            <p:nvPr/>
          </p:nvSpPr>
          <p:spPr>
            <a:xfrm>
              <a:off x="463786" y="4723671"/>
              <a:ext cx="1400541" cy="6433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E8FC25-D8FB-422B-89B8-D52F8DDC8E2D}"/>
                    </a:ext>
                  </a:extLst>
                </p:cNvPr>
                <p:cNvSpPr txBox="1"/>
                <p:nvPr/>
              </p:nvSpPr>
              <p:spPr>
                <a:xfrm>
                  <a:off x="785419" y="4751970"/>
                  <a:ext cx="757273" cy="525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𝑝𝑉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zh-CN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E8FC25-D8FB-422B-89B8-D52F8DDC8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19" y="4751970"/>
                  <a:ext cx="757273" cy="525897"/>
                </a:xfrm>
                <a:prstGeom prst="rect">
                  <a:avLst/>
                </a:prstGeom>
                <a:blipFill>
                  <a:blip r:embed="rId8"/>
                  <a:stretch>
                    <a:fillRect b="-94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117F8E-0195-451A-A23A-E40CE6B03BBD}"/>
                  </a:ext>
                </a:extLst>
              </p:cNvPr>
              <p:cNvSpPr txBox="1"/>
              <p:nvPr/>
            </p:nvSpPr>
            <p:spPr>
              <a:xfrm>
                <a:off x="2802576" y="2105537"/>
                <a:ext cx="24403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过程方程：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𝑝𝑉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常值</m:t>
                    </m:r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117F8E-0195-451A-A23A-E40CE6B0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76" y="2105537"/>
                <a:ext cx="2440380" cy="338554"/>
              </a:xfrm>
              <a:prstGeom prst="rect">
                <a:avLst/>
              </a:prstGeom>
              <a:blipFill>
                <a:blip r:embed="rId9"/>
                <a:stretch>
                  <a:fillRect l="-1500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51ECD737-F355-4B5E-A786-B95EBEBB5F1A}"/>
              </a:ext>
            </a:extLst>
          </p:cNvPr>
          <p:cNvGrpSpPr/>
          <p:nvPr/>
        </p:nvGrpSpPr>
        <p:grpSpPr>
          <a:xfrm>
            <a:off x="2656503" y="2704801"/>
            <a:ext cx="3293035" cy="1476151"/>
            <a:chOff x="2656503" y="2704801"/>
            <a:chExt cx="3293035" cy="1476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41F6789-A7CD-4924-A61D-0C21B627521E}"/>
                    </a:ext>
                  </a:extLst>
                </p:cNvPr>
                <p:cNvSpPr txBox="1"/>
                <p:nvPr/>
              </p:nvSpPr>
              <p:spPr>
                <a:xfrm>
                  <a:off x="2802575" y="2704801"/>
                  <a:ext cx="3075711" cy="4711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对外做</a:t>
                  </a:r>
                  <a:r>
                    <a:rPr lang="zh-CN" altLang="en-US" sz="1600" dirty="0">
                      <a:solidFill>
                        <a:schemeClr val="accent6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功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𝑅𝑇</m:t>
                      </m:r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a14:m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（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）</a:t>
                  </a: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41F6789-A7CD-4924-A61D-0C21B6275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575" y="2704801"/>
                  <a:ext cx="3075711" cy="471155"/>
                </a:xfrm>
                <a:prstGeom prst="rect">
                  <a:avLst/>
                </a:prstGeom>
                <a:blipFill>
                  <a:blip r:embed="rId10"/>
                  <a:stretch>
                    <a:fillRect l="-1190" b="-12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F5EE207-673F-43F2-92EB-B4540EE2F5EF}"/>
                    </a:ext>
                  </a:extLst>
                </p:cNvPr>
                <p:cNvSpPr txBox="1"/>
                <p:nvPr/>
              </p:nvSpPr>
              <p:spPr>
                <a:xfrm>
                  <a:off x="2802576" y="3273599"/>
                  <a:ext cx="31469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C00000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内能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变化：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F5EE207-673F-43F2-92EB-B4540EE2F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576" y="3273599"/>
                  <a:ext cx="3146962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163" t="-7143" b="-196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85A2819-8F20-41C1-B27A-079981A7045A}"/>
                    </a:ext>
                  </a:extLst>
                </p:cNvPr>
                <p:cNvSpPr txBox="1"/>
                <p:nvPr/>
              </p:nvSpPr>
              <p:spPr>
                <a:xfrm>
                  <a:off x="2802576" y="3793907"/>
                  <a:ext cx="31469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吸收</a:t>
                  </a:r>
                  <a:r>
                    <a:rPr lang="zh-CN" altLang="en-US" sz="1600" dirty="0">
                      <a:solidFill>
                        <a:schemeClr val="accent4">
                          <a:lumMod val="75000"/>
                        </a:schemeClr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热量</a:t>
                  </a:r>
                  <a:r>
                    <a:rPr lang="zh-CN" altLang="en-US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85A2819-8F20-41C1-B27A-079981A704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576" y="3793907"/>
                  <a:ext cx="3146962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163" t="-7143" b="-196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左大括号 6">
              <a:extLst>
                <a:ext uri="{FF2B5EF4-FFF2-40B4-BE49-F238E27FC236}">
                  <a16:creationId xmlns:a16="http://schemas.microsoft.com/office/drawing/2014/main" id="{0015F1FB-D031-4702-836C-22D13C1D6517}"/>
                </a:ext>
              </a:extLst>
            </p:cNvPr>
            <p:cNvSpPr/>
            <p:nvPr/>
          </p:nvSpPr>
          <p:spPr>
            <a:xfrm>
              <a:off x="2656503" y="2704801"/>
              <a:ext cx="146073" cy="1476151"/>
            </a:xfrm>
            <a:prstGeom prst="leftBrace">
              <a:avLst>
                <a:gd name="adj1" fmla="val 35142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DA248BE-9E28-4F20-9AF4-BA8F3D2FD06A}"/>
              </a:ext>
            </a:extLst>
          </p:cNvPr>
          <p:cNvGrpSpPr/>
          <p:nvPr/>
        </p:nvGrpSpPr>
        <p:grpSpPr>
          <a:xfrm>
            <a:off x="3458559" y="4396799"/>
            <a:ext cx="1288788" cy="402566"/>
            <a:chOff x="3458559" y="4342143"/>
            <a:chExt cx="1288788" cy="402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136050B-9D1A-4D1D-B07E-64B3D67D2AC2}"/>
                    </a:ext>
                  </a:extLst>
                </p:cNvPr>
                <p:cNvSpPr txBox="1"/>
                <p:nvPr/>
              </p:nvSpPr>
              <p:spPr>
                <a:xfrm>
                  <a:off x="3679491" y="4385912"/>
                  <a:ext cx="106785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5136050B-9D1A-4D1D-B07E-64B3D67D2A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491" y="4385912"/>
                  <a:ext cx="106785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4000" r="-2857" b="-121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F6156C50-C948-44C7-B577-3110F2074D92}"/>
                </a:ext>
              </a:extLst>
            </p:cNvPr>
            <p:cNvSpPr/>
            <p:nvPr/>
          </p:nvSpPr>
          <p:spPr>
            <a:xfrm>
              <a:off x="3458559" y="4342143"/>
              <a:ext cx="143743" cy="402566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C870079-0EC9-4CE4-9569-97F69F96ABF0}"/>
                  </a:ext>
                </a:extLst>
              </p:cNvPr>
              <p:cNvSpPr txBox="1"/>
              <p:nvPr/>
            </p:nvSpPr>
            <p:spPr>
              <a:xfrm>
                <a:off x="2793260" y="4900664"/>
                <a:ext cx="266730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定温摩尔热容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C870079-0EC9-4CE4-9569-97F69F96A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260" y="4900664"/>
                <a:ext cx="2667304" cy="338554"/>
              </a:xfrm>
              <a:prstGeom prst="rect">
                <a:avLst/>
              </a:prstGeom>
              <a:blipFill>
                <a:blip r:embed="rId14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B71892AF-AC3F-4655-B562-620FCF12171B}"/>
              </a:ext>
            </a:extLst>
          </p:cNvPr>
          <p:cNvGrpSpPr/>
          <p:nvPr/>
        </p:nvGrpSpPr>
        <p:grpSpPr>
          <a:xfrm>
            <a:off x="5949538" y="2039261"/>
            <a:ext cx="5666097" cy="3199957"/>
            <a:chOff x="5949538" y="2039261"/>
            <a:chExt cx="5666097" cy="319995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76BC52D-B29A-40A7-96E3-CB060BFEE45E}"/>
                </a:ext>
              </a:extLst>
            </p:cNvPr>
            <p:cNvSpPr/>
            <p:nvPr/>
          </p:nvSpPr>
          <p:spPr>
            <a:xfrm>
              <a:off x="5949538" y="2039261"/>
              <a:ext cx="5666097" cy="31999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5A7CCB8-13EB-42E7-9426-ABBAC8F9E359}"/>
                </a:ext>
              </a:extLst>
            </p:cNvPr>
            <p:cNvSpPr txBox="1"/>
            <p:nvPr/>
          </p:nvSpPr>
          <p:spPr>
            <a:xfrm>
              <a:off x="6698116" y="2234459"/>
              <a:ext cx="415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汉仪文黑-85W" panose="00020600040101010101" pitchFamily="18" charset="-122"/>
                  <a:ea typeface="汉仪文黑-85W" panose="00020600040101010101" pitchFamily="18" charset="-122"/>
                </a:rPr>
                <a:t>计算等值过程的做功、内能与热量交换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46681FD6-91C7-467B-B6DE-19D85515D501}"/>
                </a:ext>
              </a:extLst>
            </p:cNvPr>
            <p:cNvSpPr/>
            <p:nvPr/>
          </p:nvSpPr>
          <p:spPr>
            <a:xfrm>
              <a:off x="6443507" y="2731852"/>
              <a:ext cx="1044152" cy="4097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等体过程</a:t>
              </a: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432554DB-981A-4A7B-AD37-3CBC1905A312}"/>
                </a:ext>
              </a:extLst>
            </p:cNvPr>
            <p:cNvSpPr/>
            <p:nvPr/>
          </p:nvSpPr>
          <p:spPr>
            <a:xfrm>
              <a:off x="8254222" y="2726128"/>
              <a:ext cx="1044152" cy="4097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等压过程</a:t>
              </a: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D365C69F-FB0C-4A65-BD5B-1FFF8451C8B8}"/>
                </a:ext>
              </a:extLst>
            </p:cNvPr>
            <p:cNvSpPr/>
            <p:nvPr/>
          </p:nvSpPr>
          <p:spPr>
            <a:xfrm>
              <a:off x="10064937" y="2726128"/>
              <a:ext cx="1044153" cy="4097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等温过程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100D7BE-40CF-4530-ABED-DEDDBB1C74E9}"/>
                </a:ext>
              </a:extLst>
            </p:cNvPr>
            <p:cNvSpPr txBox="1"/>
            <p:nvPr/>
          </p:nvSpPr>
          <p:spPr>
            <a:xfrm>
              <a:off x="6149506" y="3154480"/>
              <a:ext cx="1632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汉呈三年二班" panose="03000509000000000000" pitchFamily="65" charset="-122"/>
                  <a:ea typeface="汉呈三年二班" panose="03000509000000000000" pitchFamily="65" charset="-122"/>
                </a:rPr>
                <a:t>体积不变</a:t>
              </a:r>
              <a:r>
                <a:rPr lang="zh-CN" altLang="en-US" sz="1400" b="1" dirty="0">
                  <a:latin typeface="汉呈三年二班" panose="03000509000000000000" pitchFamily="65" charset="-122"/>
                  <a:ea typeface="汉呈三年二班" panose="03000509000000000000" pitchFamily="65" charset="-122"/>
                </a:rPr>
                <a:t>做功为零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55C2DAE-B64E-47CB-AF29-4FED5836FC09}"/>
                </a:ext>
              </a:extLst>
            </p:cNvPr>
            <p:cNvSpPr txBox="1"/>
            <p:nvPr/>
          </p:nvSpPr>
          <p:spPr>
            <a:xfrm>
              <a:off x="9770936" y="3158106"/>
              <a:ext cx="1632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汉呈三年二班" panose="03000509000000000000" pitchFamily="65" charset="-122"/>
                  <a:ea typeface="汉呈三年二班" panose="03000509000000000000" pitchFamily="65" charset="-122"/>
                </a:rPr>
                <a:t>温度不变</a:t>
              </a:r>
              <a:r>
                <a:rPr lang="zh-CN" altLang="en-US" sz="1400" b="1" dirty="0">
                  <a:latin typeface="汉呈三年二班" panose="03000509000000000000" pitchFamily="65" charset="-122"/>
                  <a:ea typeface="汉呈三年二班" panose="03000509000000000000" pitchFamily="65" charset="-122"/>
                </a:rPr>
                <a:t>内能不变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B6D661A-8893-497C-81C2-7AC1344FA675}"/>
                </a:ext>
              </a:extLst>
            </p:cNvPr>
            <p:cNvSpPr txBox="1"/>
            <p:nvPr/>
          </p:nvSpPr>
          <p:spPr>
            <a:xfrm>
              <a:off x="8154270" y="3163784"/>
              <a:ext cx="12573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汉呈三年二班" panose="03000509000000000000" pitchFamily="65" charset="-122"/>
                  <a:ea typeface="汉呈三年二班" panose="03000509000000000000" pitchFamily="65" charset="-122"/>
                </a:rPr>
                <a:t>没什么特别的</a:t>
              </a:r>
            </a:p>
          </p:txBody>
        </p: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336B05F2-C009-44D6-A82B-E52E7CB3B151}"/>
                </a:ext>
              </a:extLst>
            </p:cNvPr>
            <p:cNvSpPr/>
            <p:nvPr/>
          </p:nvSpPr>
          <p:spPr>
            <a:xfrm>
              <a:off x="6915112" y="3517408"/>
              <a:ext cx="97065" cy="173032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A8E55776-2E45-45D2-8339-5715C9E6B42C}"/>
                    </a:ext>
                  </a:extLst>
                </p:cNvPr>
                <p:cNvSpPr txBox="1"/>
                <p:nvPr/>
              </p:nvSpPr>
              <p:spPr>
                <a:xfrm>
                  <a:off x="6128469" y="3706170"/>
                  <a:ext cx="1686048" cy="1257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计算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US" altLang="zh-CN" sz="12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>
                    <a:spcBef>
                      <a:spcPts val="600"/>
                    </a:spcBef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吸收热量</a:t>
                  </a:r>
                  <a:endParaRPr lang="en-US" altLang="zh-CN" sz="12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zh-CN" alt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12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>
                    <a:spcBef>
                      <a:spcPts val="600"/>
                    </a:spcBef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内能变化</a:t>
                  </a:r>
                  <a14:m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zh-CN" altLang="en-US" sz="12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A8E55776-2E45-45D2-8339-5715C9E6B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469" y="3706170"/>
                  <a:ext cx="1686048" cy="1257908"/>
                </a:xfrm>
                <a:prstGeom prst="rect">
                  <a:avLst/>
                </a:prstGeom>
                <a:blipFill>
                  <a:blip r:embed="rId15"/>
                  <a:stretch>
                    <a:fillRect b="-2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C4FE1A96-28C5-4942-85FD-74C51E7189EB}"/>
                    </a:ext>
                  </a:extLst>
                </p:cNvPr>
                <p:cNvSpPr txBox="1"/>
                <p:nvPr/>
              </p:nvSpPr>
              <p:spPr>
                <a:xfrm>
                  <a:off x="9743987" y="3762185"/>
                  <a:ext cx="1686048" cy="9914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对外做功</a:t>
                  </a:r>
                  <a:endParaRPr lang="en-US" altLang="zh-CN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zh-CN" alt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  <m:func>
                          <m:funcPr>
                            <m:ctrlPr>
                              <a:rPr lang="en-US" altLang="zh-CN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altLang="zh-CN" sz="12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>
                    <a:spcBef>
                      <a:spcPts val="1200"/>
                    </a:spcBef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吸收热量</a:t>
                  </a:r>
                  <a14:m>
                    <m:oMath xmlns:m="http://schemas.openxmlformats.org/officeDocument/2006/math"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zh-CN" altLang="en-US" sz="12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C4FE1A96-28C5-4942-85FD-74C51E718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3987" y="3762185"/>
                  <a:ext cx="1686048" cy="991490"/>
                </a:xfrm>
                <a:prstGeom prst="rect">
                  <a:avLst/>
                </a:prstGeom>
                <a:blipFill>
                  <a:blip r:embed="rId16"/>
                  <a:stretch>
                    <a:fillRect b="-36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箭头: 下 59">
              <a:extLst>
                <a:ext uri="{FF2B5EF4-FFF2-40B4-BE49-F238E27FC236}">
                  <a16:creationId xmlns:a16="http://schemas.microsoft.com/office/drawing/2014/main" id="{3600C4C0-300C-4221-88B7-C8F1DFF05A52}"/>
                </a:ext>
              </a:extLst>
            </p:cNvPr>
            <p:cNvSpPr/>
            <p:nvPr/>
          </p:nvSpPr>
          <p:spPr>
            <a:xfrm>
              <a:off x="10538479" y="3517408"/>
              <a:ext cx="97065" cy="173032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箭头: 下 60">
              <a:extLst>
                <a:ext uri="{FF2B5EF4-FFF2-40B4-BE49-F238E27FC236}">
                  <a16:creationId xmlns:a16="http://schemas.microsoft.com/office/drawing/2014/main" id="{75C729A9-426B-4BA8-9A9A-02D3D3C6CE26}"/>
                </a:ext>
              </a:extLst>
            </p:cNvPr>
            <p:cNvSpPr/>
            <p:nvPr/>
          </p:nvSpPr>
          <p:spPr>
            <a:xfrm>
              <a:off x="8727765" y="3517240"/>
              <a:ext cx="97065" cy="173032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6A47A51-2C8F-4725-83BC-AA8D93685C4D}"/>
                    </a:ext>
                  </a:extLst>
                </p:cNvPr>
                <p:cNvSpPr txBox="1"/>
                <p:nvPr/>
              </p:nvSpPr>
              <p:spPr>
                <a:xfrm>
                  <a:off x="7713790" y="3706170"/>
                  <a:ext cx="2125013" cy="1348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计算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US" altLang="zh-CN" sz="12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>
                    <a:spcBef>
                      <a:spcPts val="600"/>
                    </a:spcBef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对外做功</a:t>
                  </a:r>
                  <a14:m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𝑝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a14:m>
                  <a:endParaRPr lang="en-US" altLang="zh-CN" sz="12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>
                    <a:spcBef>
                      <a:spcPts val="600"/>
                    </a:spcBef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内能变化</a:t>
                  </a:r>
                  <a14:m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sz="12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>
                    <a:spcBef>
                      <a:spcPts val="600"/>
                    </a:spcBef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吸收热量</a:t>
                  </a:r>
                  <a14:m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12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76A47A51-2C8F-4725-83BC-AA8D93685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790" y="3706170"/>
                  <a:ext cx="2125013" cy="134838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8450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5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CADB8DE9-64A6-4F38-936C-A8A6EAC26560}"/>
              </a:ext>
            </a:extLst>
          </p:cNvPr>
          <p:cNvSpPr txBox="1"/>
          <p:nvPr/>
        </p:nvSpPr>
        <p:spPr>
          <a:xfrm>
            <a:off x="507456" y="1471586"/>
            <a:ext cx="11108178" cy="79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例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1.1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：一定量某理想气体，从同一状态开始，吸收相同多的热量，经历哪种过程可使气体对外做功最多？（      ）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A.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等体过程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	B.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等温过程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	C.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等压过程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	D.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不能确定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45CAA0-6D72-4804-B8AF-EBB57F07C4E6}"/>
              </a:ext>
            </a:extLst>
          </p:cNvPr>
          <p:cNvSpPr txBox="1"/>
          <p:nvPr/>
        </p:nvSpPr>
        <p:spPr>
          <a:xfrm>
            <a:off x="507456" y="2267381"/>
            <a:ext cx="11108178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解：根据热力学第一定律，当气体的内能不增加时，吸收的热量全部用于做功。因此选</a:t>
            </a:r>
            <a:r>
              <a:rPr lang="en-US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ADB6863-A171-46BE-9078-5CA45D57AB5D}"/>
              </a:ext>
            </a:extLst>
          </p:cNvPr>
          <p:cNvSpPr txBox="1"/>
          <p:nvPr/>
        </p:nvSpPr>
        <p:spPr>
          <a:xfrm>
            <a:off x="507458" y="496110"/>
            <a:ext cx="302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热力学第一定律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A3E3C8-E81E-4399-9BAB-6F630FFBB25F}"/>
              </a:ext>
            </a:extLst>
          </p:cNvPr>
          <p:cNvSpPr txBox="1"/>
          <p:nvPr/>
        </p:nvSpPr>
        <p:spPr>
          <a:xfrm>
            <a:off x="3530432" y="775742"/>
            <a:ext cx="1865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等值过程的理解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CC126C-6703-41A4-9054-881638B3F381}"/>
                  </a:ext>
                </a:extLst>
              </p:cNvPr>
              <p:cNvSpPr txBox="1"/>
              <p:nvPr/>
            </p:nvSpPr>
            <p:spPr>
              <a:xfrm>
                <a:off x="507456" y="2844111"/>
                <a:ext cx="11238076" cy="950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1.2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：分子总数相同的三种理想气体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He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O</m:t>
                        </m:r>
                      </m:e>
                      <m:sub>
                        <m:r>
                          <a:rPr lang="en-US" altLang="zh-CN" sz="1600" b="0" i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1600" b="0" i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，各自独立地进行等压膨胀，对外做功与内能增量的比值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𝐴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最小的是（      ）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A.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He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B.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O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C.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D.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不能确定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CC126C-6703-41A4-9054-881638B3F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2844111"/>
                <a:ext cx="11238076" cy="950838"/>
              </a:xfrm>
              <a:prstGeom prst="rect">
                <a:avLst/>
              </a:prstGeom>
              <a:blipFill>
                <a:blip r:embed="rId3"/>
                <a:stretch>
                  <a:fillRect l="-271" r="-163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DD2098-9CA2-4874-9B70-98337DA56FAA}"/>
                  </a:ext>
                </a:extLst>
              </p:cNvPr>
              <p:cNvSpPr txBox="1"/>
              <p:nvPr/>
            </p:nvSpPr>
            <p:spPr>
              <a:xfrm>
                <a:off x="507456" y="3663804"/>
                <a:ext cx="11108178" cy="623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解：等压过程中：</a:t>
                </a:r>
                <a:r>
                  <a:rPr lang="en-US" altLang="zh-CN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𝑝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𝑀</m:t>
                        </m:r>
                      </m:num>
                      <m:den>
                        <m:r>
                          <a:rPr lang="zh-CN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𝜇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𝐴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的自由度最大，故选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C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1DD2098-9CA2-4874-9B70-98337DA56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3663804"/>
                <a:ext cx="11108178" cy="623248"/>
              </a:xfrm>
              <a:prstGeom prst="rect">
                <a:avLst/>
              </a:prstGeom>
              <a:blipFill>
                <a:blip r:embed="rId4"/>
                <a:stretch>
                  <a:fillRect l="-274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DACFD91-FACF-4166-BEB7-E26AF2FD3CEF}"/>
                  </a:ext>
                </a:extLst>
              </p:cNvPr>
              <p:cNvSpPr txBox="1"/>
              <p:nvPr/>
            </p:nvSpPr>
            <p:spPr>
              <a:xfrm>
                <a:off x="507456" y="4566480"/>
                <a:ext cx="11238076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1.3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：接上题，三种气体从同一初态进行等压膨胀且吸收相同的热量，则终态体积最大的是（      ）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A.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He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B.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O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C.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H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D.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一样大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DACFD91-FACF-4166-BEB7-E26AF2FD3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4566480"/>
                <a:ext cx="11238076" cy="794448"/>
              </a:xfrm>
              <a:prstGeom prst="rect">
                <a:avLst/>
              </a:prstGeom>
              <a:blipFill>
                <a:blip r:embed="rId5"/>
                <a:stretch>
                  <a:fillRect l="-27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F648944-85C1-476D-B5E6-6A3A8AF15EA8}"/>
                  </a:ext>
                </a:extLst>
              </p:cNvPr>
              <p:cNvSpPr txBox="1"/>
              <p:nvPr/>
            </p:nvSpPr>
            <p:spPr>
              <a:xfrm>
                <a:off x="507455" y="5360928"/>
                <a:ext cx="11347547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解：根据内能的定义，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He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的内能增量最小。由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热力学第一定律，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He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做功最多，而等压过程中做功越多体积变化越大。选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A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F648944-85C1-476D-B5E6-6A3A8AF15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5" y="5360928"/>
                <a:ext cx="11347547" cy="419987"/>
              </a:xfrm>
              <a:prstGeom prst="rect">
                <a:avLst/>
              </a:prstGeom>
              <a:blipFill>
                <a:blip r:embed="rId6"/>
                <a:stretch>
                  <a:fillRect l="-269" b="-14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3342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uiExpand="1" build="p"/>
      <p:bldP spid="9" grpId="0"/>
      <p:bldP spid="10" grpId="0" uiExpand="1" build="p"/>
      <p:bldP spid="11" grpId="0"/>
      <p:bldP spid="12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37841</TotalTime>
  <Words>4058</Words>
  <Application>Microsoft Office PowerPoint</Application>
  <PresentationFormat>宽屏</PresentationFormat>
  <Paragraphs>370</Paragraphs>
  <Slides>22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楷体</vt:lpstr>
      <vt:lpstr>汉仪润圆-65简</vt:lpstr>
      <vt:lpstr>汉呈三年二班</vt:lpstr>
      <vt:lpstr>阿里巴巴普惠体 M</vt:lpstr>
      <vt:lpstr>等线</vt:lpstr>
      <vt:lpstr>汉仪文黑-85W</vt:lpstr>
      <vt:lpstr>字由文艺黑</vt:lpstr>
      <vt:lpstr>等线 Light</vt:lpstr>
      <vt:lpstr>方正清刻本悦宋简体</vt:lpstr>
      <vt:lpstr>仿宋</vt:lpstr>
      <vt:lpstr>钉钉进步体</vt:lpstr>
      <vt:lpstr>方正小标宋简体</vt:lpstr>
      <vt:lpstr>Cambria Math</vt:lpstr>
      <vt:lpstr>华文中宋</vt:lpstr>
      <vt:lpstr>华文宋体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422</cp:revision>
  <dcterms:created xsi:type="dcterms:W3CDTF">2022-05-05T07:14:53Z</dcterms:created>
  <dcterms:modified xsi:type="dcterms:W3CDTF">2023-02-17T11:26:01Z</dcterms:modified>
</cp:coreProperties>
</file>